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7" r:id="rId4"/>
  </p:sldMasterIdLst>
  <p:notesMasterIdLst>
    <p:notesMasterId r:id="rId33"/>
  </p:notesMasterIdLst>
  <p:handoutMasterIdLst>
    <p:handoutMasterId r:id="rId34"/>
  </p:handoutMasterIdLst>
  <p:sldIdLst>
    <p:sldId id="1864" r:id="rId5"/>
    <p:sldId id="1878" r:id="rId6"/>
    <p:sldId id="1845" r:id="rId7"/>
    <p:sldId id="1879" r:id="rId8"/>
    <p:sldId id="1880" r:id="rId9"/>
    <p:sldId id="1881" r:id="rId10"/>
    <p:sldId id="1883" r:id="rId11"/>
    <p:sldId id="1890" r:id="rId12"/>
    <p:sldId id="1882" r:id="rId13"/>
    <p:sldId id="1885" r:id="rId14"/>
    <p:sldId id="1884" r:id="rId15"/>
    <p:sldId id="1892" r:id="rId16"/>
    <p:sldId id="1891" r:id="rId17"/>
    <p:sldId id="1886" r:id="rId18"/>
    <p:sldId id="1887" r:id="rId19"/>
    <p:sldId id="1868" r:id="rId20"/>
    <p:sldId id="1869" r:id="rId21"/>
    <p:sldId id="1870" r:id="rId22"/>
    <p:sldId id="1871" r:id="rId23"/>
    <p:sldId id="1872" r:id="rId24"/>
    <p:sldId id="1877" r:id="rId25"/>
    <p:sldId id="1873" r:id="rId26"/>
    <p:sldId id="1876" r:id="rId27"/>
    <p:sldId id="1875" r:id="rId28"/>
    <p:sldId id="1874" r:id="rId29"/>
    <p:sldId id="1889" r:id="rId30"/>
    <p:sldId id="1888" r:id="rId31"/>
    <p:sldId id="1859" r:id="rId3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27CAD"/>
    <a:srgbClr val="388FC9"/>
    <a:srgbClr val="000000"/>
    <a:srgbClr val="FE4387"/>
    <a:srgbClr val="FF2625"/>
    <a:srgbClr val="007788"/>
    <a:srgbClr val="297C2A"/>
    <a:srgbClr val="F69000"/>
    <a:srgbClr val="01C2D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9F541-1105-416E-BCFA-E1DCCFB08035}" v="80" dt="2022-03-29T11:13:28.699"/>
    <p1510:client id="{6B8217A1-C631-4A50-B391-69FFEC592514}" v="2323" dt="2022-03-29T23:09:32.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480"/>
        <p:guide pos="7200"/>
        <p:guide pos="4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0CD08B-8797-4089-89E9-D7F3E2AE8E1D}"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US"/>
        </a:p>
      </dgm:t>
    </dgm:pt>
    <dgm:pt modelId="{23F76EA7-7DAA-467A-A016-184F34CFDC18}">
      <dgm:prSet phldrT="[Text]" custT="1"/>
      <dgm:spPr/>
      <dgm:t>
        <a:bodyPr/>
        <a:lstStyle/>
        <a:p>
          <a:r>
            <a:rPr lang="en-US" sz="1200"/>
            <a:t>Christophe Loussert </a:t>
          </a:r>
        </a:p>
      </dgm:t>
    </dgm:pt>
    <dgm:pt modelId="{FDC19B1C-A3D9-4C58-9D02-32E109180017}" type="parTrans" cxnId="{E7CA6DBF-39D2-4292-A433-5764ABEC300E}">
      <dgm:prSet/>
      <dgm:spPr/>
      <dgm:t>
        <a:bodyPr/>
        <a:lstStyle/>
        <a:p>
          <a:endParaRPr lang="en-US"/>
        </a:p>
      </dgm:t>
    </dgm:pt>
    <dgm:pt modelId="{000A7213-CFBF-406E-ABC1-E4A9E45A0B4B}" type="sibTrans" cxnId="{E7CA6DBF-39D2-4292-A433-5764ABEC300E}">
      <dgm:prSet/>
      <dgm:spPr/>
      <dgm:t>
        <a:bodyPr/>
        <a:lstStyle/>
        <a:p>
          <a:endParaRPr lang="en-US"/>
        </a:p>
      </dgm:t>
    </dgm:pt>
    <dgm:pt modelId="{60CB215B-C830-4BFD-A84F-D7268124B6E3}">
      <dgm:prSet phldrT="[Text]" custT="1"/>
      <dgm:spPr/>
      <dgm:t>
        <a:bodyPr/>
        <a:lstStyle/>
        <a:p>
          <a:r>
            <a:rPr lang="en-US" sz="1200"/>
            <a:t>Ayoub Youssoufi</a:t>
          </a:r>
        </a:p>
        <a:p>
          <a:r>
            <a:rPr lang="en-US" sz="1200"/>
            <a:t>MSc. Data Science &amp; AI</a:t>
          </a:r>
        </a:p>
        <a:p>
          <a:r>
            <a:rPr lang="en-US" sz="1200"/>
            <a:t>Université Côte d’Azur</a:t>
          </a:r>
        </a:p>
      </dgm:t>
    </dgm:pt>
    <dgm:pt modelId="{3E26B5CF-043E-40ED-91D6-F6516E4415FD}" type="parTrans" cxnId="{CF4BE8F7-36A4-4CCE-B576-44E92FF8A6E6}">
      <dgm:prSet/>
      <dgm:spPr/>
      <dgm:t>
        <a:bodyPr/>
        <a:lstStyle/>
        <a:p>
          <a:endParaRPr lang="en-US"/>
        </a:p>
      </dgm:t>
    </dgm:pt>
    <dgm:pt modelId="{B786ACC9-78D8-4A61-B876-4C3D29E1AE49}" type="sibTrans" cxnId="{CF4BE8F7-36A4-4CCE-B576-44E92FF8A6E6}">
      <dgm:prSet/>
      <dgm:spPr/>
      <dgm:t>
        <a:bodyPr/>
        <a:lstStyle/>
        <a:p>
          <a:endParaRPr lang="en-US"/>
        </a:p>
      </dgm:t>
    </dgm:pt>
    <dgm:pt modelId="{02776993-A399-441F-8D70-9D0AF1C6594D}">
      <dgm:prSet phldrT="[Text]" custT="1"/>
      <dgm:spPr/>
      <dgm:t>
        <a:bodyPr/>
        <a:lstStyle/>
        <a:p>
          <a:r>
            <a:rPr lang="en-US" sz="1200"/>
            <a:t>Marlize De Villiers </a:t>
          </a:r>
        </a:p>
        <a:p>
          <a:r>
            <a:rPr lang="en-US" sz="1200" err="1"/>
            <a:t>Msc</a:t>
          </a:r>
          <a:r>
            <a:rPr lang="en-US" sz="1200"/>
            <a:t>. Data Science &amp; AI </a:t>
          </a:r>
        </a:p>
        <a:p>
          <a:r>
            <a:rPr lang="en-US" sz="1200"/>
            <a:t>Université Côte d’Azur </a:t>
          </a:r>
        </a:p>
      </dgm:t>
    </dgm:pt>
    <dgm:pt modelId="{010BC591-4370-48C0-8591-D42DC81A7D3B}" type="parTrans" cxnId="{BA39662C-631D-447C-83EE-9D715AD2B68A}">
      <dgm:prSet/>
      <dgm:spPr/>
      <dgm:t>
        <a:bodyPr/>
        <a:lstStyle/>
        <a:p>
          <a:endParaRPr lang="en-US"/>
        </a:p>
      </dgm:t>
    </dgm:pt>
    <dgm:pt modelId="{18A50F00-F484-4BAF-BC9B-206CFE5EBCB2}" type="sibTrans" cxnId="{BA39662C-631D-447C-83EE-9D715AD2B68A}">
      <dgm:prSet/>
      <dgm:spPr/>
      <dgm:t>
        <a:bodyPr/>
        <a:lstStyle/>
        <a:p>
          <a:endParaRPr lang="en-US"/>
        </a:p>
      </dgm:t>
    </dgm:pt>
    <dgm:pt modelId="{D99C72B3-C30C-45D8-864D-9884C9047D6D}" type="pres">
      <dgm:prSet presAssocID="{3F0CD08B-8797-4089-89E9-D7F3E2AE8E1D}" presName="hierChild1" presStyleCnt="0">
        <dgm:presLayoutVars>
          <dgm:orgChart val="1"/>
          <dgm:chPref val="1"/>
          <dgm:dir/>
          <dgm:animOne val="branch"/>
          <dgm:animLvl val="lvl"/>
          <dgm:resizeHandles/>
        </dgm:presLayoutVars>
      </dgm:prSet>
      <dgm:spPr/>
    </dgm:pt>
    <dgm:pt modelId="{35536B26-CAB6-4E97-A6A1-D41FB71518E5}" type="pres">
      <dgm:prSet presAssocID="{23F76EA7-7DAA-467A-A016-184F34CFDC18}" presName="hierRoot1" presStyleCnt="0">
        <dgm:presLayoutVars>
          <dgm:hierBranch val="init"/>
        </dgm:presLayoutVars>
      </dgm:prSet>
      <dgm:spPr/>
    </dgm:pt>
    <dgm:pt modelId="{29C25941-F393-4AEB-B193-0E72BDA79406}" type="pres">
      <dgm:prSet presAssocID="{23F76EA7-7DAA-467A-A016-184F34CFDC18}" presName="rootComposite1" presStyleCnt="0"/>
      <dgm:spPr/>
    </dgm:pt>
    <dgm:pt modelId="{B79913DA-505F-4D85-9A7E-5B352A0E9201}" type="pres">
      <dgm:prSet presAssocID="{23F76EA7-7DAA-467A-A016-184F34CFDC18}" presName="rootText1" presStyleLbl="node0" presStyleIdx="0" presStyleCnt="1" custScaleX="96692" custScaleY="91820">
        <dgm:presLayoutVars>
          <dgm:chPref val="3"/>
        </dgm:presLayoutVars>
      </dgm:prSet>
      <dgm:spPr/>
    </dgm:pt>
    <dgm:pt modelId="{47717579-85FB-4A62-BF36-E2FE4A61767E}" type="pres">
      <dgm:prSet presAssocID="{23F76EA7-7DAA-467A-A016-184F34CFDC18}" presName="rootPict1" presStyleLbl="alignImgPlace1" presStyleIdx="0" presStyleCnt="3" custScaleX="119830" custScaleY="81475" custLinFactNeighborX="5218" custLinFactNeighborY="1373"/>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6FD347E7-DF37-486D-81AC-F7F3F7ECA143}" type="pres">
      <dgm:prSet presAssocID="{23F76EA7-7DAA-467A-A016-184F34CFDC18}" presName="rootConnector1" presStyleLbl="node1" presStyleIdx="0" presStyleCnt="0"/>
      <dgm:spPr/>
    </dgm:pt>
    <dgm:pt modelId="{AAE06ADC-248F-4971-98E7-E5E340AEDA42}" type="pres">
      <dgm:prSet presAssocID="{23F76EA7-7DAA-467A-A016-184F34CFDC18}" presName="hierChild2" presStyleCnt="0"/>
      <dgm:spPr/>
    </dgm:pt>
    <dgm:pt modelId="{75F48083-A85D-400B-A4E5-4BE85CEC427C}" type="pres">
      <dgm:prSet presAssocID="{3E26B5CF-043E-40ED-91D6-F6516E4415FD}" presName="Name37" presStyleLbl="parChTrans1D2" presStyleIdx="0" presStyleCnt="2"/>
      <dgm:spPr/>
    </dgm:pt>
    <dgm:pt modelId="{A0E454CB-D9F8-4D99-A989-BB4A4F122DEF}" type="pres">
      <dgm:prSet presAssocID="{60CB215B-C830-4BFD-A84F-D7268124B6E3}" presName="hierRoot2" presStyleCnt="0">
        <dgm:presLayoutVars>
          <dgm:hierBranch val="init"/>
        </dgm:presLayoutVars>
      </dgm:prSet>
      <dgm:spPr/>
    </dgm:pt>
    <dgm:pt modelId="{CD03997F-D900-4ADB-B867-EEBD5638D813}" type="pres">
      <dgm:prSet presAssocID="{60CB215B-C830-4BFD-A84F-D7268124B6E3}" presName="rootComposite" presStyleCnt="0"/>
      <dgm:spPr/>
    </dgm:pt>
    <dgm:pt modelId="{EEE024B0-82C7-4E24-AF9D-9735453DA397}" type="pres">
      <dgm:prSet presAssocID="{60CB215B-C830-4BFD-A84F-D7268124B6E3}" presName="rootText" presStyleLbl="node2" presStyleIdx="0" presStyleCnt="2">
        <dgm:presLayoutVars>
          <dgm:chPref val="3"/>
        </dgm:presLayoutVars>
      </dgm:prSet>
      <dgm:spPr/>
    </dgm:pt>
    <dgm:pt modelId="{7A5929C6-872F-4880-8BF0-1ECD171C104F}" type="pres">
      <dgm:prSet presAssocID="{60CB215B-C830-4BFD-A84F-D7268124B6E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dgm:spPr>
    </dgm:pt>
    <dgm:pt modelId="{0CCDD160-9838-477A-8EFF-6D5D2A258F27}" type="pres">
      <dgm:prSet presAssocID="{60CB215B-C830-4BFD-A84F-D7268124B6E3}" presName="rootConnector" presStyleLbl="node2" presStyleIdx="0" presStyleCnt="2"/>
      <dgm:spPr/>
    </dgm:pt>
    <dgm:pt modelId="{23DB892E-DFD6-4DD7-85CD-92CE842C5420}" type="pres">
      <dgm:prSet presAssocID="{60CB215B-C830-4BFD-A84F-D7268124B6E3}" presName="hierChild4" presStyleCnt="0"/>
      <dgm:spPr/>
    </dgm:pt>
    <dgm:pt modelId="{1E37ECFF-2280-4A75-BDE4-A4871EE984F4}" type="pres">
      <dgm:prSet presAssocID="{60CB215B-C830-4BFD-A84F-D7268124B6E3}" presName="hierChild5" presStyleCnt="0"/>
      <dgm:spPr/>
    </dgm:pt>
    <dgm:pt modelId="{1CCB475D-792E-4B38-94AA-6019319244F5}" type="pres">
      <dgm:prSet presAssocID="{010BC591-4370-48C0-8591-D42DC81A7D3B}" presName="Name37" presStyleLbl="parChTrans1D2" presStyleIdx="1" presStyleCnt="2"/>
      <dgm:spPr/>
    </dgm:pt>
    <dgm:pt modelId="{9159ACE3-B3DE-4965-B0AE-AEFF25EEF94F}" type="pres">
      <dgm:prSet presAssocID="{02776993-A399-441F-8D70-9D0AF1C6594D}" presName="hierRoot2" presStyleCnt="0">
        <dgm:presLayoutVars>
          <dgm:hierBranch val="init"/>
        </dgm:presLayoutVars>
      </dgm:prSet>
      <dgm:spPr/>
    </dgm:pt>
    <dgm:pt modelId="{D0A7D58B-7792-4558-93E7-4A8A20803ECF}" type="pres">
      <dgm:prSet presAssocID="{02776993-A399-441F-8D70-9D0AF1C6594D}" presName="rootComposite" presStyleCnt="0"/>
      <dgm:spPr/>
    </dgm:pt>
    <dgm:pt modelId="{2AE6EA75-C8D7-4E19-8518-99B6B8806ADD}" type="pres">
      <dgm:prSet presAssocID="{02776993-A399-441F-8D70-9D0AF1C6594D}" presName="rootText" presStyleLbl="node2" presStyleIdx="1" presStyleCnt="2">
        <dgm:presLayoutVars>
          <dgm:chPref val="3"/>
        </dgm:presLayoutVars>
      </dgm:prSet>
      <dgm:spPr/>
    </dgm:pt>
    <dgm:pt modelId="{5FE38BB9-95E8-4383-9F32-8579AA4A6101}" type="pres">
      <dgm:prSet presAssocID="{02776993-A399-441F-8D70-9D0AF1C6594D}"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4234B76C-737F-4A2B-990B-BA3294E1C078}" type="pres">
      <dgm:prSet presAssocID="{02776993-A399-441F-8D70-9D0AF1C6594D}" presName="rootConnector" presStyleLbl="node2" presStyleIdx="1" presStyleCnt="2"/>
      <dgm:spPr/>
    </dgm:pt>
    <dgm:pt modelId="{06AB4262-5791-43E4-B785-307F696AEBE6}" type="pres">
      <dgm:prSet presAssocID="{02776993-A399-441F-8D70-9D0AF1C6594D}" presName="hierChild4" presStyleCnt="0"/>
      <dgm:spPr/>
    </dgm:pt>
    <dgm:pt modelId="{CEB30722-D789-44BC-8065-A386649D0BD1}" type="pres">
      <dgm:prSet presAssocID="{02776993-A399-441F-8D70-9D0AF1C6594D}" presName="hierChild5" presStyleCnt="0"/>
      <dgm:spPr/>
    </dgm:pt>
    <dgm:pt modelId="{3893685D-4371-460E-91C7-2913E257BF68}" type="pres">
      <dgm:prSet presAssocID="{23F76EA7-7DAA-467A-A016-184F34CFDC18}" presName="hierChild3" presStyleCnt="0"/>
      <dgm:spPr/>
    </dgm:pt>
  </dgm:ptLst>
  <dgm:cxnLst>
    <dgm:cxn modelId="{11845816-D481-4453-B424-30A23381CFF9}" type="presOf" srcId="{23F76EA7-7DAA-467A-A016-184F34CFDC18}" destId="{B79913DA-505F-4D85-9A7E-5B352A0E9201}" srcOrd="0" destOrd="0" presId="urn:microsoft.com/office/officeart/2005/8/layout/pictureOrgChart+Icon"/>
    <dgm:cxn modelId="{BA39662C-631D-447C-83EE-9D715AD2B68A}" srcId="{23F76EA7-7DAA-467A-A016-184F34CFDC18}" destId="{02776993-A399-441F-8D70-9D0AF1C6594D}" srcOrd="1" destOrd="0" parTransId="{010BC591-4370-48C0-8591-D42DC81A7D3B}" sibTransId="{18A50F00-F484-4BAF-BC9B-206CFE5EBCB2}"/>
    <dgm:cxn modelId="{ADADFD31-8BF1-41FF-9B65-42F668F26AC2}" type="presOf" srcId="{60CB215B-C830-4BFD-A84F-D7268124B6E3}" destId="{0CCDD160-9838-477A-8EFF-6D5D2A258F27}" srcOrd="1" destOrd="0" presId="urn:microsoft.com/office/officeart/2005/8/layout/pictureOrgChart+Icon"/>
    <dgm:cxn modelId="{25A4F53B-D216-4834-9DAA-E0E98B643A27}" type="presOf" srcId="{02776993-A399-441F-8D70-9D0AF1C6594D}" destId="{4234B76C-737F-4A2B-990B-BA3294E1C078}" srcOrd="1" destOrd="0" presId="urn:microsoft.com/office/officeart/2005/8/layout/pictureOrgChart+Icon"/>
    <dgm:cxn modelId="{36A2E969-D80E-49B0-9DE1-E16DD2DB1574}" type="presOf" srcId="{23F76EA7-7DAA-467A-A016-184F34CFDC18}" destId="{6FD347E7-DF37-486D-81AC-F7F3F7ECA143}" srcOrd="1" destOrd="0" presId="urn:microsoft.com/office/officeart/2005/8/layout/pictureOrgChart+Icon"/>
    <dgm:cxn modelId="{5AE4ED4F-F424-4401-8FD1-AB6E63F68AA5}" type="presOf" srcId="{02776993-A399-441F-8D70-9D0AF1C6594D}" destId="{2AE6EA75-C8D7-4E19-8518-99B6B8806ADD}" srcOrd="0" destOrd="0" presId="urn:microsoft.com/office/officeart/2005/8/layout/pictureOrgChart+Icon"/>
    <dgm:cxn modelId="{DED32F81-7FD4-4C0F-965C-59CD5C81F6FC}" type="presOf" srcId="{60CB215B-C830-4BFD-A84F-D7268124B6E3}" destId="{EEE024B0-82C7-4E24-AF9D-9735453DA397}" srcOrd="0" destOrd="0" presId="urn:microsoft.com/office/officeart/2005/8/layout/pictureOrgChart+Icon"/>
    <dgm:cxn modelId="{E7CA6DBF-39D2-4292-A433-5764ABEC300E}" srcId="{3F0CD08B-8797-4089-89E9-D7F3E2AE8E1D}" destId="{23F76EA7-7DAA-467A-A016-184F34CFDC18}" srcOrd="0" destOrd="0" parTransId="{FDC19B1C-A3D9-4C58-9D02-32E109180017}" sibTransId="{000A7213-CFBF-406E-ABC1-E4A9E45A0B4B}"/>
    <dgm:cxn modelId="{83EAC1D6-5CC2-4B60-9031-1DAA71EEBD3C}" type="presOf" srcId="{3F0CD08B-8797-4089-89E9-D7F3E2AE8E1D}" destId="{D99C72B3-C30C-45D8-864D-9884C9047D6D}" srcOrd="0" destOrd="0" presId="urn:microsoft.com/office/officeart/2005/8/layout/pictureOrgChart+Icon"/>
    <dgm:cxn modelId="{C6B680E0-484F-496A-BDD8-DA55288BFC3A}" type="presOf" srcId="{010BC591-4370-48C0-8591-D42DC81A7D3B}" destId="{1CCB475D-792E-4B38-94AA-6019319244F5}" srcOrd="0" destOrd="0" presId="urn:microsoft.com/office/officeart/2005/8/layout/pictureOrgChart+Icon"/>
    <dgm:cxn modelId="{CF4BE8F7-36A4-4CCE-B576-44E92FF8A6E6}" srcId="{23F76EA7-7DAA-467A-A016-184F34CFDC18}" destId="{60CB215B-C830-4BFD-A84F-D7268124B6E3}" srcOrd="0" destOrd="0" parTransId="{3E26B5CF-043E-40ED-91D6-F6516E4415FD}" sibTransId="{B786ACC9-78D8-4A61-B876-4C3D29E1AE49}"/>
    <dgm:cxn modelId="{D9855EF9-9EC0-4779-8397-69A16352B051}" type="presOf" srcId="{3E26B5CF-043E-40ED-91D6-F6516E4415FD}" destId="{75F48083-A85D-400B-A4E5-4BE85CEC427C}" srcOrd="0" destOrd="0" presId="urn:microsoft.com/office/officeart/2005/8/layout/pictureOrgChart+Icon"/>
    <dgm:cxn modelId="{0A31DC14-A841-4315-A9FD-7CE2DFD88859}" type="presParOf" srcId="{D99C72B3-C30C-45D8-864D-9884C9047D6D}" destId="{35536B26-CAB6-4E97-A6A1-D41FB71518E5}" srcOrd="0" destOrd="0" presId="urn:microsoft.com/office/officeart/2005/8/layout/pictureOrgChart+Icon"/>
    <dgm:cxn modelId="{DC95B757-088F-4E5B-AC9E-654F331B0D2B}" type="presParOf" srcId="{35536B26-CAB6-4E97-A6A1-D41FB71518E5}" destId="{29C25941-F393-4AEB-B193-0E72BDA79406}" srcOrd="0" destOrd="0" presId="urn:microsoft.com/office/officeart/2005/8/layout/pictureOrgChart+Icon"/>
    <dgm:cxn modelId="{F50B0F91-B587-4D41-9709-2465F34D656C}" type="presParOf" srcId="{29C25941-F393-4AEB-B193-0E72BDA79406}" destId="{B79913DA-505F-4D85-9A7E-5B352A0E9201}" srcOrd="0" destOrd="0" presId="urn:microsoft.com/office/officeart/2005/8/layout/pictureOrgChart+Icon"/>
    <dgm:cxn modelId="{B7467C1B-FD2A-460B-B495-DD0882514F6C}" type="presParOf" srcId="{29C25941-F393-4AEB-B193-0E72BDA79406}" destId="{47717579-85FB-4A62-BF36-E2FE4A61767E}" srcOrd="1" destOrd="0" presId="urn:microsoft.com/office/officeart/2005/8/layout/pictureOrgChart+Icon"/>
    <dgm:cxn modelId="{3F2541D8-57ED-4F78-AD00-4A8802E7881C}" type="presParOf" srcId="{29C25941-F393-4AEB-B193-0E72BDA79406}" destId="{6FD347E7-DF37-486D-81AC-F7F3F7ECA143}" srcOrd="2" destOrd="0" presId="urn:microsoft.com/office/officeart/2005/8/layout/pictureOrgChart+Icon"/>
    <dgm:cxn modelId="{597A4738-B557-4CB8-9C7D-59FE9BEE6028}" type="presParOf" srcId="{35536B26-CAB6-4E97-A6A1-D41FB71518E5}" destId="{AAE06ADC-248F-4971-98E7-E5E340AEDA42}" srcOrd="1" destOrd="0" presId="urn:microsoft.com/office/officeart/2005/8/layout/pictureOrgChart+Icon"/>
    <dgm:cxn modelId="{CADE980C-C065-496E-B763-AF8FBF49584C}" type="presParOf" srcId="{AAE06ADC-248F-4971-98E7-E5E340AEDA42}" destId="{75F48083-A85D-400B-A4E5-4BE85CEC427C}" srcOrd="0" destOrd="0" presId="urn:microsoft.com/office/officeart/2005/8/layout/pictureOrgChart+Icon"/>
    <dgm:cxn modelId="{D4C269EC-3D05-4909-B56D-1471E13B3B92}" type="presParOf" srcId="{AAE06ADC-248F-4971-98E7-E5E340AEDA42}" destId="{A0E454CB-D9F8-4D99-A989-BB4A4F122DEF}" srcOrd="1" destOrd="0" presId="urn:microsoft.com/office/officeart/2005/8/layout/pictureOrgChart+Icon"/>
    <dgm:cxn modelId="{120EB490-E522-4EE0-918B-03511C01F500}" type="presParOf" srcId="{A0E454CB-D9F8-4D99-A989-BB4A4F122DEF}" destId="{CD03997F-D900-4ADB-B867-EEBD5638D813}" srcOrd="0" destOrd="0" presId="urn:microsoft.com/office/officeart/2005/8/layout/pictureOrgChart+Icon"/>
    <dgm:cxn modelId="{DACEEAEB-41D4-44E5-A215-A27AEC42E2DF}" type="presParOf" srcId="{CD03997F-D900-4ADB-B867-EEBD5638D813}" destId="{EEE024B0-82C7-4E24-AF9D-9735453DA397}" srcOrd="0" destOrd="0" presId="urn:microsoft.com/office/officeart/2005/8/layout/pictureOrgChart+Icon"/>
    <dgm:cxn modelId="{6083E5C4-DA0F-4BCF-8621-DA152E804CB3}" type="presParOf" srcId="{CD03997F-D900-4ADB-B867-EEBD5638D813}" destId="{7A5929C6-872F-4880-8BF0-1ECD171C104F}" srcOrd="1" destOrd="0" presId="urn:microsoft.com/office/officeart/2005/8/layout/pictureOrgChart+Icon"/>
    <dgm:cxn modelId="{4237F20C-6E6D-4160-B2AC-BBE773EF0BAC}" type="presParOf" srcId="{CD03997F-D900-4ADB-B867-EEBD5638D813}" destId="{0CCDD160-9838-477A-8EFF-6D5D2A258F27}" srcOrd="2" destOrd="0" presId="urn:microsoft.com/office/officeart/2005/8/layout/pictureOrgChart+Icon"/>
    <dgm:cxn modelId="{86313B21-9F0D-4DF8-8586-102F1B950ECE}" type="presParOf" srcId="{A0E454CB-D9F8-4D99-A989-BB4A4F122DEF}" destId="{23DB892E-DFD6-4DD7-85CD-92CE842C5420}" srcOrd="1" destOrd="0" presId="urn:microsoft.com/office/officeart/2005/8/layout/pictureOrgChart+Icon"/>
    <dgm:cxn modelId="{3BF4639B-E071-4E43-8ECA-66EB0EA25F50}" type="presParOf" srcId="{A0E454CB-D9F8-4D99-A989-BB4A4F122DEF}" destId="{1E37ECFF-2280-4A75-BDE4-A4871EE984F4}" srcOrd="2" destOrd="0" presId="urn:microsoft.com/office/officeart/2005/8/layout/pictureOrgChart+Icon"/>
    <dgm:cxn modelId="{CE6641D9-CFE9-4166-910F-C5FAD37CF71A}" type="presParOf" srcId="{AAE06ADC-248F-4971-98E7-E5E340AEDA42}" destId="{1CCB475D-792E-4B38-94AA-6019319244F5}" srcOrd="2" destOrd="0" presId="urn:microsoft.com/office/officeart/2005/8/layout/pictureOrgChart+Icon"/>
    <dgm:cxn modelId="{E0F816E0-5C29-4BEB-9994-8E49ECCCE18F}" type="presParOf" srcId="{AAE06ADC-248F-4971-98E7-E5E340AEDA42}" destId="{9159ACE3-B3DE-4965-B0AE-AEFF25EEF94F}" srcOrd="3" destOrd="0" presId="urn:microsoft.com/office/officeart/2005/8/layout/pictureOrgChart+Icon"/>
    <dgm:cxn modelId="{244D7C85-D02A-4128-918C-890B6D94FD86}" type="presParOf" srcId="{9159ACE3-B3DE-4965-B0AE-AEFF25EEF94F}" destId="{D0A7D58B-7792-4558-93E7-4A8A20803ECF}" srcOrd="0" destOrd="0" presId="urn:microsoft.com/office/officeart/2005/8/layout/pictureOrgChart+Icon"/>
    <dgm:cxn modelId="{E74D6CDA-910B-4FD4-9D73-BB9D41B14AC5}" type="presParOf" srcId="{D0A7D58B-7792-4558-93E7-4A8A20803ECF}" destId="{2AE6EA75-C8D7-4E19-8518-99B6B8806ADD}" srcOrd="0" destOrd="0" presId="urn:microsoft.com/office/officeart/2005/8/layout/pictureOrgChart+Icon"/>
    <dgm:cxn modelId="{D8F4F32B-0A6E-4BCE-9BF0-64E6F0CAEF9E}" type="presParOf" srcId="{D0A7D58B-7792-4558-93E7-4A8A20803ECF}" destId="{5FE38BB9-95E8-4383-9F32-8579AA4A6101}" srcOrd="1" destOrd="0" presId="urn:microsoft.com/office/officeart/2005/8/layout/pictureOrgChart+Icon"/>
    <dgm:cxn modelId="{A1D6B831-D90D-4C99-A35E-5896069EF204}" type="presParOf" srcId="{D0A7D58B-7792-4558-93E7-4A8A20803ECF}" destId="{4234B76C-737F-4A2B-990B-BA3294E1C078}" srcOrd="2" destOrd="0" presId="urn:microsoft.com/office/officeart/2005/8/layout/pictureOrgChart+Icon"/>
    <dgm:cxn modelId="{53545AD5-2C6F-4486-8BF3-93439950CC3F}" type="presParOf" srcId="{9159ACE3-B3DE-4965-B0AE-AEFF25EEF94F}" destId="{06AB4262-5791-43E4-B785-307F696AEBE6}" srcOrd="1" destOrd="0" presId="urn:microsoft.com/office/officeart/2005/8/layout/pictureOrgChart+Icon"/>
    <dgm:cxn modelId="{BE9E98C3-1631-44E6-8E82-FAFF39501E39}" type="presParOf" srcId="{9159ACE3-B3DE-4965-B0AE-AEFF25EEF94F}" destId="{CEB30722-D789-44BC-8065-A386649D0BD1}" srcOrd="2" destOrd="0" presId="urn:microsoft.com/office/officeart/2005/8/layout/pictureOrgChart+Icon"/>
    <dgm:cxn modelId="{755ACB67-736E-466C-90EF-C1CED9923011}" type="presParOf" srcId="{35536B26-CAB6-4E97-A6A1-D41FB71518E5}" destId="{3893685D-4371-460E-91C7-2913E257BF68}" srcOrd="2" destOrd="0" presId="urn:microsoft.com/office/officeart/2005/8/layout/pictureOrgChar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475D-792E-4B38-94AA-6019319244F5}">
      <dsp:nvSpPr>
        <dsp:cNvPr id="0" name=""/>
        <dsp:cNvSpPr/>
      </dsp:nvSpPr>
      <dsp:spPr>
        <a:xfrm>
          <a:off x="4064000" y="2248172"/>
          <a:ext cx="2224013" cy="771971"/>
        </a:xfrm>
        <a:custGeom>
          <a:avLst/>
          <a:gdLst/>
          <a:ahLst/>
          <a:cxnLst/>
          <a:rect l="0" t="0" r="0" b="0"/>
          <a:pathLst>
            <a:path>
              <a:moveTo>
                <a:pt x="0" y="0"/>
              </a:moveTo>
              <a:lnTo>
                <a:pt x="0" y="385985"/>
              </a:lnTo>
              <a:lnTo>
                <a:pt x="2224013" y="385985"/>
              </a:lnTo>
              <a:lnTo>
                <a:pt x="2224013"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48083-A85D-400B-A4E5-4BE85CEC427C}">
      <dsp:nvSpPr>
        <dsp:cNvPr id="0" name=""/>
        <dsp:cNvSpPr/>
      </dsp:nvSpPr>
      <dsp:spPr>
        <a:xfrm>
          <a:off x="1839986" y="2248172"/>
          <a:ext cx="2224013" cy="771971"/>
        </a:xfrm>
        <a:custGeom>
          <a:avLst/>
          <a:gdLst/>
          <a:ahLst/>
          <a:cxnLst/>
          <a:rect l="0" t="0" r="0" b="0"/>
          <a:pathLst>
            <a:path>
              <a:moveTo>
                <a:pt x="2224013" y="0"/>
              </a:moveTo>
              <a:lnTo>
                <a:pt x="2224013" y="385985"/>
              </a:lnTo>
              <a:lnTo>
                <a:pt x="0" y="385985"/>
              </a:lnTo>
              <a:lnTo>
                <a:pt x="0" y="7719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9913DA-505F-4D85-9A7E-5B352A0E9201}">
      <dsp:nvSpPr>
        <dsp:cNvPr id="0" name=""/>
        <dsp:cNvSpPr/>
      </dsp:nvSpPr>
      <dsp:spPr>
        <a:xfrm>
          <a:off x="2286774" y="560495"/>
          <a:ext cx="3554450" cy="16876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1672"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Christophe Loussert </a:t>
          </a:r>
        </a:p>
      </dsp:txBody>
      <dsp:txXfrm>
        <a:off x="2286774" y="560495"/>
        <a:ext cx="3554450" cy="1687676"/>
      </dsp:txXfrm>
    </dsp:sp>
    <dsp:sp modelId="{47717579-85FB-4A62-BF36-E2FE4A61767E}">
      <dsp:nvSpPr>
        <dsp:cNvPr id="0" name=""/>
        <dsp:cNvSpPr/>
      </dsp:nvSpPr>
      <dsp:spPr>
        <a:xfrm>
          <a:off x="2357976" y="825509"/>
          <a:ext cx="1321504" cy="119802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024B0-82C7-4E24-AF9D-9735453DA397}">
      <dsp:nvSpPr>
        <dsp:cNvPr id="0" name=""/>
        <dsp:cNvSpPr/>
      </dsp:nvSpPr>
      <dsp:spPr>
        <a:xfrm>
          <a:off x="1959" y="3020143"/>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1672"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Ayoub Youssoufi</a:t>
          </a:r>
        </a:p>
        <a:p>
          <a:pPr marL="0" lvl="0" indent="0" algn="ctr" defTabSz="533400">
            <a:lnSpc>
              <a:spcPct val="90000"/>
            </a:lnSpc>
            <a:spcBef>
              <a:spcPct val="0"/>
            </a:spcBef>
            <a:spcAft>
              <a:spcPct val="35000"/>
            </a:spcAft>
            <a:buNone/>
          </a:pPr>
          <a:r>
            <a:rPr lang="en-US" sz="1200" kern="1200"/>
            <a:t>MSc. Data Science &amp; AI</a:t>
          </a:r>
        </a:p>
        <a:p>
          <a:pPr marL="0" lvl="0" indent="0" algn="ctr" defTabSz="533400">
            <a:lnSpc>
              <a:spcPct val="90000"/>
            </a:lnSpc>
            <a:spcBef>
              <a:spcPct val="0"/>
            </a:spcBef>
            <a:spcAft>
              <a:spcPct val="35000"/>
            </a:spcAft>
            <a:buNone/>
          </a:pPr>
          <a:r>
            <a:rPr lang="en-US" sz="1200" kern="1200"/>
            <a:t>Université Côte d’Azur</a:t>
          </a:r>
        </a:p>
      </dsp:txBody>
      <dsp:txXfrm>
        <a:off x="1959" y="3020143"/>
        <a:ext cx="3676054" cy="1838027"/>
      </dsp:txXfrm>
    </dsp:sp>
    <dsp:sp modelId="{7A5929C6-872F-4880-8BF0-1ECD171C104F}">
      <dsp:nvSpPr>
        <dsp:cNvPr id="0" name=""/>
        <dsp:cNvSpPr/>
      </dsp:nvSpPr>
      <dsp:spPr>
        <a:xfrm>
          <a:off x="185762" y="3203946"/>
          <a:ext cx="1102816" cy="14704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E6EA75-C8D7-4E19-8518-99B6B8806ADD}">
      <dsp:nvSpPr>
        <dsp:cNvPr id="0" name=""/>
        <dsp:cNvSpPr/>
      </dsp:nvSpPr>
      <dsp:spPr>
        <a:xfrm>
          <a:off x="4449985" y="3020143"/>
          <a:ext cx="3676054" cy="18380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1672"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Marlize De Villiers </a:t>
          </a:r>
        </a:p>
        <a:p>
          <a:pPr marL="0" lvl="0" indent="0" algn="ctr" defTabSz="533400">
            <a:lnSpc>
              <a:spcPct val="90000"/>
            </a:lnSpc>
            <a:spcBef>
              <a:spcPct val="0"/>
            </a:spcBef>
            <a:spcAft>
              <a:spcPct val="35000"/>
            </a:spcAft>
            <a:buNone/>
          </a:pPr>
          <a:r>
            <a:rPr lang="en-US" sz="1200" kern="1200" err="1"/>
            <a:t>Msc</a:t>
          </a:r>
          <a:r>
            <a:rPr lang="en-US" sz="1200" kern="1200"/>
            <a:t>. Data Science &amp; AI </a:t>
          </a:r>
        </a:p>
        <a:p>
          <a:pPr marL="0" lvl="0" indent="0" algn="ctr" defTabSz="533400">
            <a:lnSpc>
              <a:spcPct val="90000"/>
            </a:lnSpc>
            <a:spcBef>
              <a:spcPct val="0"/>
            </a:spcBef>
            <a:spcAft>
              <a:spcPct val="35000"/>
            </a:spcAft>
            <a:buNone/>
          </a:pPr>
          <a:r>
            <a:rPr lang="en-US" sz="1200" kern="1200"/>
            <a:t>Université Côte d’Azur </a:t>
          </a:r>
        </a:p>
      </dsp:txBody>
      <dsp:txXfrm>
        <a:off x="4449985" y="3020143"/>
        <a:ext cx="3676054" cy="1838027"/>
      </dsp:txXfrm>
    </dsp:sp>
    <dsp:sp modelId="{5FE38BB9-95E8-4383-9F32-8579AA4A6101}">
      <dsp:nvSpPr>
        <dsp:cNvPr id="0" name=""/>
        <dsp:cNvSpPr/>
      </dsp:nvSpPr>
      <dsp:spPr>
        <a:xfrm>
          <a:off x="4633788" y="3203946"/>
          <a:ext cx="1102816" cy="14704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778AF8-DF2C-4578-A7EB-332C3BE741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D9CDE87-5A6D-4525-8FCD-0833E3B697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3A20D6-0C70-4F2F-A8A1-DE47823DE5A2}" type="datetimeFigureOut">
              <a:rPr lang="en-US" smtClean="0"/>
              <a:t>3/30/2022</a:t>
            </a:fld>
            <a:endParaRPr lang="en-US"/>
          </a:p>
        </p:txBody>
      </p:sp>
      <p:sp>
        <p:nvSpPr>
          <p:cNvPr id="4" name="Footer Placeholder 3">
            <a:extLst>
              <a:ext uri="{FF2B5EF4-FFF2-40B4-BE49-F238E27FC236}">
                <a16:creationId xmlns:a16="http://schemas.microsoft.com/office/drawing/2014/main" id="{08DD90CE-66A2-4480-A462-97BF3D6367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148FC6E-5AAA-4730-A304-B9B664F56C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85089C-40DB-49DC-BA89-79E8A332AD43}" type="slidenum">
              <a:rPr lang="en-US" smtClean="0"/>
              <a:t>‹#›</a:t>
            </a:fld>
            <a:endParaRPr lang="en-US"/>
          </a:p>
        </p:txBody>
      </p:sp>
    </p:spTree>
    <p:extLst>
      <p:ext uri="{BB962C8B-B14F-4D97-AF65-F5344CB8AC3E}">
        <p14:creationId xmlns:p14="http://schemas.microsoft.com/office/powerpoint/2010/main" val="57377596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a:endParaRPr>
          </a:p>
        </p:txBody>
      </p:sp>
      <p:sp>
        <p:nvSpPr>
          <p:cNvPr id="2" name="Header Placeholder 1">
            <a:extLst>
              <a:ext uri="{FF2B5EF4-FFF2-40B4-BE49-F238E27FC236}">
                <a16:creationId xmlns:a16="http://schemas.microsoft.com/office/drawing/2014/main" id="{CB381196-E2C6-479F-AAF1-1A1D25AD9C5F}"/>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35B351-3BA5-499F-9644-FE5849382E89}"/>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B96FBF6D-A14F-3988-F738-76E91C77517B}"/>
              </a:ext>
            </a:extLst>
          </p:cNvPr>
          <p:cNvSpPr>
            <a:spLocks noGrp="1"/>
          </p:cNvSpPr>
          <p:nvPr>
            <p:ph type="body" idx="1"/>
          </p:nvPr>
        </p:nvSpPr>
        <p:spPr/>
        <p:txBody>
          <a:bodyPr/>
          <a:lstStyle/>
          <a:p>
            <a:r>
              <a:rPr lang="en-US" err="1">
                <a:latin typeface="Calibri"/>
                <a:cs typeface="Calibri"/>
              </a:rPr>
              <a:t>XGBoost</a:t>
            </a:r>
            <a:r>
              <a:rPr lang="en-US">
                <a:latin typeface="Calibri"/>
                <a:cs typeface="Calibri"/>
              </a:rPr>
              <a:t> is a supervised, ensemble algorithm which trains a number of weak classifiers – which are usually decision trees with one or two levels. After one classifier is trained on the data, the next classifier is trained but preference is given to correctly classify the points that the previous classifiers classified wrongly, therefore building a very strong overall classifier.</a:t>
            </a:r>
          </a:p>
        </p:txBody>
      </p:sp>
    </p:spTree>
    <p:extLst>
      <p:ext uri="{BB962C8B-B14F-4D97-AF65-F5344CB8AC3E}">
        <p14:creationId xmlns:p14="http://schemas.microsoft.com/office/powerpoint/2010/main" val="3823470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9FDFEE-2783-4667-9436-D7FB303D829D}"/>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77A20B2C-8D25-12C5-0E98-21111B21E0C8}"/>
              </a:ext>
            </a:extLst>
          </p:cNvPr>
          <p:cNvSpPr>
            <a:spLocks noGrp="1"/>
          </p:cNvSpPr>
          <p:nvPr>
            <p:ph type="body" idx="1"/>
          </p:nvPr>
        </p:nvSpPr>
        <p:spPr/>
        <p:txBody>
          <a:bodyPr/>
          <a:lstStyle/>
          <a:p>
            <a:r>
              <a:rPr lang="en-US">
                <a:latin typeface="Calibri"/>
                <a:cs typeface="Calibri"/>
              </a:rPr>
              <a:t>Lastly we have a neural network. This is also a supervised algorithm which starts with an input layer and ends with an output layer with at least one hidden layer in between the input and output layers. Each layer contains at least one neuron, and each layer processes the data coming from the previous layer and passes on information to the next layer. The input layer takes the raw data as input and the output layer outputs the prediction.</a:t>
            </a:r>
          </a:p>
        </p:txBody>
      </p:sp>
    </p:spTree>
    <p:extLst>
      <p:ext uri="{BB962C8B-B14F-4D97-AF65-F5344CB8AC3E}">
        <p14:creationId xmlns:p14="http://schemas.microsoft.com/office/powerpoint/2010/main" val="399285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28CFBA-71D9-40D6-ABF0-A5F98C332197}"/>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9CCF2301-7EED-95A3-8003-1B5604FF727B}"/>
              </a:ext>
            </a:extLst>
          </p:cNvPr>
          <p:cNvSpPr>
            <a:spLocks noGrp="1"/>
          </p:cNvSpPr>
          <p:nvPr>
            <p:ph type="body" idx="1"/>
          </p:nvPr>
        </p:nvSpPr>
        <p:spPr/>
        <p:txBody>
          <a:bodyPr/>
          <a:lstStyle/>
          <a:p>
            <a:r>
              <a:rPr lang="en-US">
                <a:latin typeface="Calibri"/>
                <a:cs typeface="Calibri"/>
              </a:rPr>
              <a:t>Next, I just briefly want to mention the hyperparameters that we used for our algorithms. For the </a:t>
            </a:r>
            <a:r>
              <a:rPr lang="en-US" err="1">
                <a:latin typeface="Calibri"/>
                <a:cs typeface="Calibri"/>
              </a:rPr>
              <a:t>kNN</a:t>
            </a:r>
            <a:r>
              <a:rPr lang="en-US">
                <a:latin typeface="Calibri"/>
                <a:cs typeface="Calibri"/>
              </a:rPr>
              <a:t> we use k equals three and five, for the SVM we set C equal to 10, gamma equal to 0.01, and used a radial basis kernel. For </a:t>
            </a:r>
            <a:r>
              <a:rPr lang="en-US" err="1">
                <a:latin typeface="Calibri"/>
                <a:cs typeface="Calibri"/>
              </a:rPr>
              <a:t>XGBoost</a:t>
            </a:r>
            <a:r>
              <a:rPr lang="en-US">
                <a:latin typeface="Calibri"/>
                <a:cs typeface="Calibri"/>
              </a:rPr>
              <a:t> we used 100 single-level decision trees and set the learning rate equal to 1. For the neural network we used three hidden layers with 32 neurons in each hidden layer, a dropout rate of 0.25, and the Adam </a:t>
            </a:r>
            <a:r>
              <a:rPr lang="en-US" err="1">
                <a:latin typeface="Calibri"/>
                <a:cs typeface="Calibri"/>
              </a:rPr>
              <a:t>optimiser</a:t>
            </a:r>
            <a:r>
              <a:rPr lang="en-US">
                <a:latin typeface="Calibri"/>
                <a:cs typeface="Calibri"/>
              </a:rPr>
              <a:t> with a learning rate of 0.0001. </a:t>
            </a:r>
          </a:p>
        </p:txBody>
      </p:sp>
    </p:spTree>
    <p:extLst>
      <p:ext uri="{BB962C8B-B14F-4D97-AF65-F5344CB8AC3E}">
        <p14:creationId xmlns:p14="http://schemas.microsoft.com/office/powerpoint/2010/main" val="1338945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Now I will discuss the results for each of the three tasks that we had to perform.</a:t>
            </a:r>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a:p>
        </p:txBody>
      </p:sp>
      <p:sp>
        <p:nvSpPr>
          <p:cNvPr id="5" name="Header Placeholder 4">
            <a:extLst>
              <a:ext uri="{FF2B5EF4-FFF2-40B4-BE49-F238E27FC236}">
                <a16:creationId xmlns:a16="http://schemas.microsoft.com/office/drawing/2014/main" id="{41A334E7-AB2A-43F6-8588-F5B072795FFB}"/>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67947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47DBFE-631A-409B-824E-68A687712FEB}"/>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C711FEAC-324E-204A-E3D7-70554240F823}"/>
              </a:ext>
            </a:extLst>
          </p:cNvPr>
          <p:cNvSpPr>
            <a:spLocks noGrp="1"/>
          </p:cNvSpPr>
          <p:nvPr>
            <p:ph type="body" idx="1"/>
          </p:nvPr>
        </p:nvSpPr>
        <p:spPr/>
        <p:txBody>
          <a:bodyPr/>
          <a:lstStyle/>
          <a:p>
            <a:r>
              <a:rPr lang="en-US">
                <a:latin typeface="Calibri"/>
                <a:cs typeface="Calibri"/>
              </a:rPr>
              <a:t>For the first task, the dataset has 1760 moving and 376 static observations. Even though the dataset is unbalanced the algorithms still performed well, with all of them obtaining performance metrics well above 90%. Specifically, </a:t>
            </a:r>
            <a:r>
              <a:rPr lang="en-US" err="1">
                <a:latin typeface="Calibri"/>
                <a:cs typeface="Calibri"/>
              </a:rPr>
              <a:t>XGBoost</a:t>
            </a:r>
            <a:r>
              <a:rPr lang="en-US">
                <a:latin typeface="Calibri"/>
                <a:cs typeface="Calibri"/>
              </a:rPr>
              <a:t> performed the best with the accuracy, precision, recall, and f1-score over 97.8%. This algorithm also had the lowest number of false positives. The SVM and Neural Network performed very similar to each other and to the </a:t>
            </a:r>
            <a:r>
              <a:rPr lang="en-US" err="1">
                <a:latin typeface="Calibri"/>
                <a:cs typeface="Calibri"/>
              </a:rPr>
              <a:t>XGBoost</a:t>
            </a:r>
            <a:r>
              <a:rPr lang="en-US">
                <a:latin typeface="Calibri"/>
                <a:cs typeface="Calibri"/>
              </a:rPr>
              <a:t> algorithm.</a:t>
            </a:r>
          </a:p>
        </p:txBody>
      </p:sp>
    </p:spTree>
    <p:extLst>
      <p:ext uri="{BB962C8B-B14F-4D97-AF65-F5344CB8AC3E}">
        <p14:creationId xmlns:p14="http://schemas.microsoft.com/office/powerpoint/2010/main" val="120932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FA6C45-FD20-4AAE-A92F-44C43BD1E228}"/>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4CC4CD30-AE85-BF09-FF5C-A4A106842022}"/>
              </a:ext>
            </a:extLst>
          </p:cNvPr>
          <p:cNvSpPr>
            <a:spLocks noGrp="1"/>
          </p:cNvSpPr>
          <p:nvPr>
            <p:ph type="body" idx="1"/>
          </p:nvPr>
        </p:nvSpPr>
        <p:spPr/>
        <p:txBody>
          <a:bodyPr/>
          <a:lstStyle/>
          <a:p>
            <a:r>
              <a:rPr lang="en-US">
                <a:latin typeface="Calibri"/>
                <a:cs typeface="Calibri"/>
              </a:rPr>
              <a:t>For the second task we had 880 moving in to out and 880 moving out to in observations, and 209 static in and 167 static out observations. Once again, we did not balance the data because we get adequate performance without it. We can see that the neural network performs very similar to the SVM, but ultimately, the SVM has a slightly better Precision and f1-score. The </a:t>
            </a:r>
            <a:r>
              <a:rPr lang="en-US" err="1">
                <a:latin typeface="Calibri"/>
                <a:cs typeface="Calibri"/>
              </a:rPr>
              <a:t>XGBoost</a:t>
            </a:r>
            <a:r>
              <a:rPr lang="en-US">
                <a:latin typeface="Calibri"/>
                <a:cs typeface="Calibri"/>
              </a:rPr>
              <a:t> algorithm's performance is also good, but a bit lower than the SVM and Neural Network. We also made some changes to the neural network in this task by increasing the number of neurons in the hidden layers to 64, and increasing the dropout rate to 0.4. This improved the performance and reduced overfitting.</a:t>
            </a:r>
          </a:p>
        </p:txBody>
      </p:sp>
    </p:spTree>
    <p:extLst>
      <p:ext uri="{BB962C8B-B14F-4D97-AF65-F5344CB8AC3E}">
        <p14:creationId xmlns:p14="http://schemas.microsoft.com/office/powerpoint/2010/main" val="64205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94A49A-CBFF-4163-8C43-E164D4A0B607}"/>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DC60379A-0CE8-E5BD-43B1-2116EDEE3041}"/>
              </a:ext>
            </a:extLst>
          </p:cNvPr>
          <p:cNvSpPr>
            <a:spLocks noGrp="1"/>
          </p:cNvSpPr>
          <p:nvPr>
            <p:ph type="body" idx="1"/>
          </p:nvPr>
        </p:nvSpPr>
        <p:spPr/>
        <p:txBody>
          <a:bodyPr/>
          <a:lstStyle/>
          <a:p>
            <a:r>
              <a:rPr lang="en-US">
                <a:latin typeface="Calibri"/>
                <a:cs typeface="Calibri"/>
              </a:rPr>
              <a:t>The last task had a severely unbalanced dataset with 32 crossing labels and 612 no crossing labels. When we trained the algorithms on the dataset as-is, all of the algorithms predicted that there was 'no crossing'. To combat this, we decided to balance the classes using SMOTE. After this, at least most of the algorithms started to predict "crossing" for some observations, but the SVM specifically predicted all 13 crossing observations in the test data to be no crossing. By looking at the metrics, the </a:t>
            </a:r>
            <a:r>
              <a:rPr lang="en-US" err="1">
                <a:latin typeface="Calibri"/>
                <a:cs typeface="Calibri"/>
              </a:rPr>
              <a:t>XGBoost</a:t>
            </a:r>
            <a:r>
              <a:rPr lang="en-US">
                <a:latin typeface="Calibri"/>
                <a:cs typeface="Calibri"/>
              </a:rPr>
              <a:t> algorithm performs the best, but the performance is still not good. We believe that with some refining this task can produce performances similar to the previous tasks.</a:t>
            </a:r>
          </a:p>
        </p:txBody>
      </p:sp>
    </p:spTree>
    <p:extLst>
      <p:ext uri="{BB962C8B-B14F-4D97-AF65-F5344CB8AC3E}">
        <p14:creationId xmlns:p14="http://schemas.microsoft.com/office/powerpoint/2010/main" val="306359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Finally, I will finish up with the conclusion.</a:t>
            </a:r>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a:p>
        </p:txBody>
      </p:sp>
      <p:sp>
        <p:nvSpPr>
          <p:cNvPr id="5" name="Header Placeholder 4">
            <a:extLst>
              <a:ext uri="{FF2B5EF4-FFF2-40B4-BE49-F238E27FC236}">
                <a16:creationId xmlns:a16="http://schemas.microsoft.com/office/drawing/2014/main" id="{41A334E7-AB2A-43F6-8588-F5B072795FFB}"/>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679473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94A49A-CBFF-4163-8C43-E164D4A0B607}"/>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F79692B2-C8A0-81D8-CAB8-610BA59B7508}"/>
              </a:ext>
            </a:extLst>
          </p:cNvPr>
          <p:cNvSpPr>
            <a:spLocks noGrp="1"/>
          </p:cNvSpPr>
          <p:nvPr>
            <p:ph type="body" idx="1"/>
          </p:nvPr>
        </p:nvSpPr>
        <p:spPr/>
        <p:txBody>
          <a:bodyPr/>
          <a:lstStyle/>
          <a:p>
            <a:r>
              <a:rPr lang="en-US">
                <a:latin typeface="Calibri"/>
                <a:cs typeface="Calibri"/>
              </a:rPr>
              <a:t>We concluded that Tasks 1 and 2 are well defined, and therefore using RFID along with Machine Learning is a good solution. The </a:t>
            </a:r>
            <a:r>
              <a:rPr lang="en-US" err="1">
                <a:latin typeface="Calibri"/>
                <a:cs typeface="Calibri"/>
              </a:rPr>
              <a:t>XGBoost</a:t>
            </a:r>
            <a:r>
              <a:rPr lang="en-US">
                <a:latin typeface="Calibri"/>
                <a:cs typeface="Calibri"/>
              </a:rPr>
              <a:t> algorithm produced the best results for the first task and the SVM produced  the best results for the second task. We decided that the third task can do with some refining to improve the performance. We suggest that this is done by means of changing the task definition to a regression problem and trying to predict in seconds when tags crossed the door. Lastly, we also recommended that </a:t>
            </a:r>
            <a:r>
              <a:rPr lang="en-US" err="1">
                <a:latin typeface="Calibri"/>
                <a:cs typeface="Calibri"/>
              </a:rPr>
              <a:t>Mojix</a:t>
            </a:r>
            <a:r>
              <a:rPr lang="en-US">
                <a:latin typeface="Calibri"/>
                <a:cs typeface="Calibri"/>
              </a:rPr>
              <a:t> gather more types of movements' data, for example tags moving within a zone, or moving close to the antenna, but not crossing the dock door. This is more realistic and closer to how movements will be when the solution is deployed.</a:t>
            </a:r>
          </a:p>
        </p:txBody>
      </p:sp>
    </p:spTree>
    <p:extLst>
      <p:ext uri="{BB962C8B-B14F-4D97-AF65-F5344CB8AC3E}">
        <p14:creationId xmlns:p14="http://schemas.microsoft.com/office/powerpoint/2010/main" val="358848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We would like to thank you for listening and a special thank you to Christophe for his help and advice throughout the case study. If there are any questions we can now answer them.</a:t>
            </a:r>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a:p>
        </p:txBody>
      </p:sp>
      <p:sp>
        <p:nvSpPr>
          <p:cNvPr id="5" name="Header Placeholder 4">
            <a:extLst>
              <a:ext uri="{FF2B5EF4-FFF2-40B4-BE49-F238E27FC236}">
                <a16:creationId xmlns:a16="http://schemas.microsoft.com/office/drawing/2014/main" id="{FC67B7C0-EAB1-4ADD-95A8-BA43CB65E167}"/>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a:p>
        </p:txBody>
      </p:sp>
      <p:sp>
        <p:nvSpPr>
          <p:cNvPr id="5" name="Header Placeholder 4">
            <a:extLst>
              <a:ext uri="{FF2B5EF4-FFF2-40B4-BE49-F238E27FC236}">
                <a16:creationId xmlns:a16="http://schemas.microsoft.com/office/drawing/2014/main" id="{E62478A1-4ECD-479D-B965-8773084102E2}"/>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a:p>
        </p:txBody>
      </p:sp>
      <p:sp>
        <p:nvSpPr>
          <p:cNvPr id="5" name="Header Placeholder 4">
            <a:extLst>
              <a:ext uri="{FF2B5EF4-FFF2-40B4-BE49-F238E27FC236}">
                <a16:creationId xmlns:a16="http://schemas.microsoft.com/office/drawing/2014/main" id="{E62478A1-4ECD-479D-B965-8773084102E2}"/>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165421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a:p>
        </p:txBody>
      </p:sp>
      <p:sp>
        <p:nvSpPr>
          <p:cNvPr id="5" name="Header Placeholder 4">
            <a:extLst>
              <a:ext uri="{FF2B5EF4-FFF2-40B4-BE49-F238E27FC236}">
                <a16:creationId xmlns:a16="http://schemas.microsoft.com/office/drawing/2014/main" id="{E62478A1-4ECD-479D-B965-8773084102E2}"/>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24738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Direction of the moving tags and location of the statics </a:t>
            </a:r>
          </a:p>
        </p:txBody>
      </p:sp>
      <p:sp>
        <p:nvSpPr>
          <p:cNvPr id="4" name="Header Placeholder 3"/>
          <p:cNvSpPr>
            <a:spLocks noGrp="1"/>
          </p:cNvSpPr>
          <p:nvPr>
            <p:ph type="hdr" sz="quarter"/>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6DEB7EE2-04A2-4FB2-9625-C9C73AC4D32F}" type="slidenum">
              <a:rPr lang="en-US" altLang="en-US" smtClean="0"/>
              <a:pPr/>
              <a:t>14</a:t>
            </a:fld>
            <a:endParaRPr lang="en-US" altLang="en-US"/>
          </a:p>
        </p:txBody>
      </p:sp>
    </p:spTree>
    <p:extLst>
      <p:ext uri="{BB962C8B-B14F-4D97-AF65-F5344CB8AC3E}">
        <p14:creationId xmlns:p14="http://schemas.microsoft.com/office/powerpoint/2010/main" val="381839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en-US"/>
          </a:p>
        </p:txBody>
      </p:sp>
      <p:sp>
        <p:nvSpPr>
          <p:cNvPr id="5" name="Slide Number Placeholder 4"/>
          <p:cNvSpPr>
            <a:spLocks noGrp="1"/>
          </p:cNvSpPr>
          <p:nvPr>
            <p:ph type="sldNum" sz="quarter" idx="5"/>
          </p:nvPr>
        </p:nvSpPr>
        <p:spPr/>
        <p:txBody>
          <a:bodyPr/>
          <a:lstStyle/>
          <a:p>
            <a:fld id="{6DEB7EE2-04A2-4FB2-9625-C9C73AC4D32F}" type="slidenum">
              <a:rPr lang="en-US" altLang="en-US" smtClean="0"/>
              <a:pPr/>
              <a:t>15</a:t>
            </a:fld>
            <a:endParaRPr lang="en-US" altLang="en-US"/>
          </a:p>
        </p:txBody>
      </p:sp>
    </p:spTree>
    <p:extLst>
      <p:ext uri="{BB962C8B-B14F-4D97-AF65-F5344CB8AC3E}">
        <p14:creationId xmlns:p14="http://schemas.microsoft.com/office/powerpoint/2010/main" val="2969286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Thank you Ayoub, I will now talk a bit about the algorithms that we used. We looked at </a:t>
            </a:r>
            <a:r>
              <a:rPr lang="en-US" err="1">
                <a:latin typeface="Arial"/>
                <a:cs typeface="Arial"/>
              </a:rPr>
              <a:t>kNN</a:t>
            </a:r>
            <a:r>
              <a:rPr lang="en-US">
                <a:latin typeface="Arial"/>
                <a:cs typeface="Arial"/>
              </a:rPr>
              <a:t>, SVM, </a:t>
            </a:r>
            <a:r>
              <a:rPr lang="en-US" err="1">
                <a:latin typeface="Arial"/>
                <a:cs typeface="Arial"/>
              </a:rPr>
              <a:t>XGBoost</a:t>
            </a:r>
            <a:r>
              <a:rPr lang="en-US">
                <a:latin typeface="Arial"/>
                <a:cs typeface="Arial"/>
              </a:rPr>
              <a:t> and neural networks.</a:t>
            </a:r>
            <a:endParaRPr lang="en-US"/>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a:p>
        </p:txBody>
      </p:sp>
      <p:sp>
        <p:nvSpPr>
          <p:cNvPr id="5" name="Header Placeholder 4">
            <a:extLst>
              <a:ext uri="{FF2B5EF4-FFF2-40B4-BE49-F238E27FC236}">
                <a16:creationId xmlns:a16="http://schemas.microsoft.com/office/drawing/2014/main" id="{0F5FCB86-2EC7-495E-ABBC-023DB14B49E8}"/>
              </a:ext>
            </a:extLst>
          </p:cNvPr>
          <p:cNvSpPr>
            <a:spLocks noGrp="1"/>
          </p:cNvSpPr>
          <p:nvPr>
            <p:ph type="hdr" sz="quarter"/>
          </p:nvPr>
        </p:nvSpPr>
        <p:spPr/>
        <p:txBody>
          <a:bodyPr/>
          <a:lstStyle/>
          <a:p>
            <a:pPr>
              <a:defRPr/>
            </a:pPr>
            <a:endParaRPr lang="en-US"/>
          </a:p>
        </p:txBody>
      </p:sp>
    </p:spTree>
    <p:extLst>
      <p:ext uri="{BB962C8B-B14F-4D97-AF65-F5344CB8AC3E}">
        <p14:creationId xmlns:p14="http://schemas.microsoft.com/office/powerpoint/2010/main" val="163227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AB3E4A-3388-4998-9A42-CBBC1595C82A}"/>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9D58D283-98B5-5B86-A2AA-4B7665A6D254}"/>
              </a:ext>
            </a:extLst>
          </p:cNvPr>
          <p:cNvSpPr>
            <a:spLocks noGrp="1"/>
          </p:cNvSpPr>
          <p:nvPr>
            <p:ph type="body" idx="1"/>
          </p:nvPr>
        </p:nvSpPr>
        <p:spPr/>
        <p:txBody>
          <a:bodyPr/>
          <a:lstStyle/>
          <a:p>
            <a:r>
              <a:rPr lang="en-US">
                <a:latin typeface="Calibri"/>
                <a:cs typeface="Calibri"/>
              </a:rPr>
              <a:t>First up we have KNN. This is a supervised algorithm which can perform classification or regression. In classification, it determines the class of a new observation by looking at the k observations in the training data nearest to the new observation. The new observation is labelled according to the majority class of the k-nearest observations.</a:t>
            </a:r>
          </a:p>
        </p:txBody>
      </p:sp>
    </p:spTree>
    <p:extLst>
      <p:ext uri="{BB962C8B-B14F-4D97-AF65-F5344CB8AC3E}">
        <p14:creationId xmlns:p14="http://schemas.microsoft.com/office/powerpoint/2010/main" val="51651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AFA524-F45A-413C-90EE-632E4C761AE2}"/>
              </a:ext>
            </a:extLst>
          </p:cNvPr>
          <p:cNvSpPr>
            <a:spLocks noGrp="1"/>
          </p:cNvSpPr>
          <p:nvPr>
            <p:ph type="hdr" sz="quarter"/>
          </p:nvPr>
        </p:nvSpPr>
        <p:spPr/>
        <p:txBody>
          <a:bodyPr/>
          <a:lstStyle/>
          <a:p>
            <a:pPr>
              <a:defRPr/>
            </a:pPr>
            <a:endParaRPr lang="en-US"/>
          </a:p>
        </p:txBody>
      </p:sp>
      <p:sp>
        <p:nvSpPr>
          <p:cNvPr id="3" name="Notes Placeholder 2">
            <a:extLst>
              <a:ext uri="{FF2B5EF4-FFF2-40B4-BE49-F238E27FC236}">
                <a16:creationId xmlns:a16="http://schemas.microsoft.com/office/drawing/2014/main" id="{40F2D871-1D97-765D-14E4-37B5F58CC3AD}"/>
              </a:ext>
            </a:extLst>
          </p:cNvPr>
          <p:cNvSpPr>
            <a:spLocks noGrp="1"/>
          </p:cNvSpPr>
          <p:nvPr>
            <p:ph type="body" idx="1"/>
          </p:nvPr>
        </p:nvSpPr>
        <p:spPr/>
        <p:txBody>
          <a:bodyPr/>
          <a:lstStyle/>
          <a:p>
            <a:r>
              <a:rPr lang="en-US">
                <a:latin typeface="Calibri"/>
                <a:cs typeface="Calibri"/>
              </a:rPr>
              <a:t>SVM is also a supervised algorithm which tries to find a linear separation between the classes of the data. If a linear separation is not possible, it uses the kernel trick to transform the data into a higher dimension and then finds a decision boundary oriented in a way to </a:t>
            </a:r>
            <a:r>
              <a:rPr lang="en-US" err="1">
                <a:latin typeface="Calibri"/>
                <a:cs typeface="Calibri"/>
              </a:rPr>
              <a:t>maximise</a:t>
            </a:r>
            <a:r>
              <a:rPr lang="en-US">
                <a:latin typeface="Calibri"/>
                <a:cs typeface="Calibri"/>
              </a:rPr>
              <a:t> the distance between the different classes and the decision boundary. Observations on the same side of the decision boundary are classified as the same class.</a:t>
            </a:r>
          </a:p>
        </p:txBody>
      </p:sp>
    </p:spTree>
    <p:extLst>
      <p:ext uri="{BB962C8B-B14F-4D97-AF65-F5344CB8AC3E}">
        <p14:creationId xmlns:p14="http://schemas.microsoft.com/office/powerpoint/2010/main" val="920557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a:t>Insert title here</a:t>
            </a:r>
          </a:p>
        </p:txBody>
      </p:sp>
    </p:spTree>
    <p:extLst>
      <p:ext uri="{BB962C8B-B14F-4D97-AF65-F5344CB8AC3E}">
        <p14:creationId xmlns:p14="http://schemas.microsoft.com/office/powerpoint/2010/main" val="1440679267"/>
      </p:ext>
    </p:extLst>
  </p:cSld>
  <p:clrMapOvr>
    <a:masterClrMapping/>
  </p:clrMapOvr>
  <p:hf hdr="0" ftr="0" dt="0"/>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a:t>Insert subtitle here</a:t>
            </a:r>
          </a:p>
          <a:p>
            <a:pPr lvl="1"/>
            <a:r>
              <a:rPr lang="en-US"/>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a:t>Insert subtitle here</a:t>
            </a:r>
          </a:p>
          <a:p>
            <a:pPr lvl="1"/>
            <a:r>
              <a:rPr lang="en-US"/>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hf hdr="0" ftr="0" dt="0"/>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a:t>Insert subtitle here</a:t>
            </a:r>
          </a:p>
          <a:p>
            <a:pPr lvl="1"/>
            <a:r>
              <a:rPr lang="en-US"/>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4.png"/><Relationship Id="rId7"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2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29.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1.jpeg"/><Relationship Id="rId5" Type="http://schemas.openxmlformats.org/officeDocument/2006/relationships/image" Target="../media/image12.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3.jpe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2.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2.jpeg"/><Relationship Id="rId1" Type="http://schemas.openxmlformats.org/officeDocument/2006/relationships/slideLayout" Target="../slideLayouts/slideLayout10.xml"/><Relationship Id="rId5" Type="http://schemas.openxmlformats.org/officeDocument/2006/relationships/image" Target="../media/image23.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with low confidence">
            <a:extLst>
              <a:ext uri="{FF2B5EF4-FFF2-40B4-BE49-F238E27FC236}">
                <a16:creationId xmlns:a16="http://schemas.microsoft.com/office/drawing/2014/main" id="{6FDD5B00-8E8D-4129-A582-C1AB3017BCA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8000"/>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1344399C-EA56-DF3A-84ED-E0E3F2A8234F}"/>
              </a:ext>
            </a:extLst>
          </p:cNvPr>
          <p:cNvSpPr txBox="1"/>
          <p:nvPr/>
        </p:nvSpPr>
        <p:spPr>
          <a:xfrm>
            <a:off x="2990556" y="5810118"/>
            <a:ext cx="59389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latin typeface="Segoe UI"/>
                <a:cs typeface="Arial"/>
              </a:rPr>
              <a:t>By Ayoub Youssoufi &amp; Marlize de Villiers</a:t>
            </a:r>
          </a:p>
        </p:txBody>
      </p:sp>
      <p:sp>
        <p:nvSpPr>
          <p:cNvPr id="4" name="TextBox 3">
            <a:extLst>
              <a:ext uri="{FF2B5EF4-FFF2-40B4-BE49-F238E27FC236}">
                <a16:creationId xmlns:a16="http://schemas.microsoft.com/office/drawing/2014/main" id="{55472011-7E65-1CB0-4B6E-69B020457654}"/>
              </a:ext>
            </a:extLst>
          </p:cNvPr>
          <p:cNvSpPr txBox="1"/>
          <p:nvPr/>
        </p:nvSpPr>
        <p:spPr>
          <a:xfrm>
            <a:off x="3978812" y="5442332"/>
            <a:ext cx="396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latin typeface="Segoe UI"/>
                <a:cs typeface="Arial"/>
              </a:rPr>
              <a:t>29 March 2022</a:t>
            </a:r>
            <a:endParaRPr lang="en-US" sz="1200" b="1" i="1"/>
          </a:p>
        </p:txBody>
      </p:sp>
      <p:sp>
        <p:nvSpPr>
          <p:cNvPr id="11" name="Rectangle 10">
            <a:extLst>
              <a:ext uri="{FF2B5EF4-FFF2-40B4-BE49-F238E27FC236}">
                <a16:creationId xmlns:a16="http://schemas.microsoft.com/office/drawing/2014/main" id="{B7763657-613A-4C40-AA46-5CB10C665C81}"/>
              </a:ext>
            </a:extLst>
          </p:cNvPr>
          <p:cNvSpPr/>
          <p:nvPr/>
        </p:nvSpPr>
        <p:spPr>
          <a:xfrm>
            <a:off x="1331742" y="4199497"/>
            <a:ext cx="9256541" cy="1242835"/>
          </a:xfrm>
          <a:prstGeom prst="rect">
            <a:avLst/>
          </a:prstGeom>
          <a:gradFill flip="none"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2700000" scaled="1"/>
            <a:tileRect/>
          </a:gradFill>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3200" b="1">
                <a:solidFill>
                  <a:schemeClr val="bg1"/>
                </a:solidFill>
              </a:rPr>
              <a:t>Dock door case study</a:t>
            </a:r>
            <a:endParaRPr lang="en-US">
              <a:solidFill>
                <a:schemeClr val="bg1"/>
              </a:solidFill>
            </a:endParaRPr>
          </a:p>
          <a:p>
            <a:pPr algn="ctr"/>
            <a:r>
              <a:rPr lang="en-US" b="1" i="1">
                <a:solidFill>
                  <a:schemeClr val="bg1"/>
                </a:solidFill>
                <a:cs typeface="Segoe UI"/>
              </a:rPr>
              <a:t>RFID and Machine Learning</a:t>
            </a:r>
            <a:endParaRPr lang="en-US" b="1">
              <a:solidFill>
                <a:schemeClr val="bg1"/>
              </a:solidFill>
              <a:cs typeface="Segoe UI"/>
            </a:endParaRPr>
          </a:p>
        </p:txBody>
      </p:sp>
      <p:pic>
        <p:nvPicPr>
          <p:cNvPr id="12" name="Picture 11" descr="Text&#10;&#10;Description automatically generated with medium confidence">
            <a:extLst>
              <a:ext uri="{FF2B5EF4-FFF2-40B4-BE49-F238E27FC236}">
                <a16:creationId xmlns:a16="http://schemas.microsoft.com/office/drawing/2014/main" id="{061A3D7C-7C85-493B-9CE2-5B566F916DF5}"/>
              </a:ext>
            </a:extLst>
          </p:cNvPr>
          <p:cNvPicPr>
            <a:picLocks noChangeAspect="1"/>
          </p:cNvPicPr>
          <p:nvPr/>
        </p:nvPicPr>
        <p:blipFill>
          <a:blip r:embed="rId5"/>
          <a:stretch>
            <a:fillRect/>
          </a:stretch>
        </p:blipFill>
        <p:spPr>
          <a:xfrm>
            <a:off x="-1091" y="6430837"/>
            <a:ext cx="1065857" cy="431019"/>
          </a:xfrm>
          <a:prstGeom prst="rect">
            <a:avLst/>
          </a:prstGeom>
        </p:spPr>
      </p:pic>
    </p:spTree>
    <p:extLst>
      <p:ext uri="{BB962C8B-B14F-4D97-AF65-F5344CB8AC3E}">
        <p14:creationId xmlns:p14="http://schemas.microsoft.com/office/powerpoint/2010/main" val="1543265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Icon&#10;&#10;Description automatically generated">
            <a:extLst>
              <a:ext uri="{FF2B5EF4-FFF2-40B4-BE49-F238E27FC236}">
                <a16:creationId xmlns:a16="http://schemas.microsoft.com/office/drawing/2014/main" id="{BE711453-7B35-BC92-ABD2-70CBE3825857}"/>
              </a:ext>
            </a:extLst>
          </p:cNvPr>
          <p:cNvPicPr>
            <a:picLocks noChangeAspect="1"/>
          </p:cNvPicPr>
          <p:nvPr/>
        </p:nvPicPr>
        <p:blipFill>
          <a:blip r:embed="rId2"/>
          <a:stretch>
            <a:fillRect/>
          </a:stretch>
        </p:blipFill>
        <p:spPr>
          <a:xfrm>
            <a:off x="0" y="6000663"/>
            <a:ext cx="12192000" cy="881553"/>
          </a:xfrm>
          <a:prstGeom prst="rect">
            <a:avLst/>
          </a:prstGeom>
        </p:spPr>
      </p:pic>
      <p:grpSp>
        <p:nvGrpSpPr>
          <p:cNvPr id="11" name="Groupe 19">
            <a:extLst>
              <a:ext uri="{FF2B5EF4-FFF2-40B4-BE49-F238E27FC236}">
                <a16:creationId xmlns:a16="http://schemas.microsoft.com/office/drawing/2014/main" id="{9B6883C9-0B66-42E3-AFAD-1AD2AAD3BDAA}"/>
              </a:ext>
            </a:extLst>
          </p:cNvPr>
          <p:cNvGrpSpPr/>
          <p:nvPr/>
        </p:nvGrpSpPr>
        <p:grpSpPr>
          <a:xfrm>
            <a:off x="7929066" y="1097334"/>
            <a:ext cx="1886061" cy="1684933"/>
            <a:chOff x="5932428" y="2661396"/>
            <a:chExt cx="1886061" cy="1684933"/>
          </a:xfrm>
        </p:grpSpPr>
        <p:sp>
          <p:nvSpPr>
            <p:cNvPr id="19" name="Rectangle : coins arrondis 20">
              <a:extLst>
                <a:ext uri="{FF2B5EF4-FFF2-40B4-BE49-F238E27FC236}">
                  <a16:creationId xmlns:a16="http://schemas.microsoft.com/office/drawing/2014/main" id="{D7EA1D9E-EB99-477E-8D5F-7497FB7A394D}"/>
                </a:ext>
              </a:extLst>
            </p:cNvPr>
            <p:cNvSpPr/>
            <p:nvPr/>
          </p:nvSpPr>
          <p:spPr>
            <a:xfrm>
              <a:off x="5932428" y="2661396"/>
              <a:ext cx="1886061" cy="168493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pic>
          <p:nvPicPr>
            <p:cNvPr id="20" name="Image 21">
              <a:extLst>
                <a:ext uri="{FF2B5EF4-FFF2-40B4-BE49-F238E27FC236}">
                  <a16:creationId xmlns:a16="http://schemas.microsoft.com/office/drawing/2014/main" id="{887F8ED7-4DE9-49AB-A5A7-7F79797EA0A3}"/>
                </a:ext>
              </a:extLst>
            </p:cNvPr>
            <p:cNvPicPr>
              <a:picLocks noChangeAspect="1"/>
            </p:cNvPicPr>
            <p:nvPr/>
          </p:nvPicPr>
          <p:blipFill>
            <a:blip r:embed="rId3"/>
            <a:stretch>
              <a:fillRect/>
            </a:stretch>
          </p:blipFill>
          <p:spPr>
            <a:xfrm>
              <a:off x="6024065" y="3847902"/>
              <a:ext cx="296982" cy="266816"/>
            </a:xfrm>
            <a:prstGeom prst="rect">
              <a:avLst/>
            </a:prstGeom>
          </p:spPr>
        </p:pic>
        <p:pic>
          <p:nvPicPr>
            <p:cNvPr id="21" name="Image 22">
              <a:extLst>
                <a:ext uri="{FF2B5EF4-FFF2-40B4-BE49-F238E27FC236}">
                  <a16:creationId xmlns:a16="http://schemas.microsoft.com/office/drawing/2014/main" id="{BE9B4362-5E87-4AC7-9771-626653A397EE}"/>
                </a:ext>
              </a:extLst>
            </p:cNvPr>
            <p:cNvPicPr>
              <a:picLocks noChangeAspect="1"/>
            </p:cNvPicPr>
            <p:nvPr/>
          </p:nvPicPr>
          <p:blipFill>
            <a:blip r:embed="rId3"/>
            <a:stretch>
              <a:fillRect/>
            </a:stretch>
          </p:blipFill>
          <p:spPr>
            <a:xfrm>
              <a:off x="6327724" y="2756293"/>
              <a:ext cx="296982" cy="266816"/>
            </a:xfrm>
            <a:prstGeom prst="rect">
              <a:avLst/>
            </a:prstGeom>
          </p:spPr>
        </p:pic>
        <p:pic>
          <p:nvPicPr>
            <p:cNvPr id="22" name="Image 23">
              <a:extLst>
                <a:ext uri="{FF2B5EF4-FFF2-40B4-BE49-F238E27FC236}">
                  <a16:creationId xmlns:a16="http://schemas.microsoft.com/office/drawing/2014/main" id="{CDCBB80F-B7F4-4DCA-8FA6-E9F94E98A2D4}"/>
                </a:ext>
              </a:extLst>
            </p:cNvPr>
            <p:cNvPicPr>
              <a:picLocks noChangeAspect="1"/>
            </p:cNvPicPr>
            <p:nvPr/>
          </p:nvPicPr>
          <p:blipFill>
            <a:blip r:embed="rId3"/>
            <a:stretch>
              <a:fillRect/>
            </a:stretch>
          </p:blipFill>
          <p:spPr>
            <a:xfrm>
              <a:off x="7347364" y="3554443"/>
              <a:ext cx="296982" cy="266816"/>
            </a:xfrm>
            <a:prstGeom prst="rect">
              <a:avLst/>
            </a:prstGeom>
          </p:spPr>
        </p:pic>
        <p:pic>
          <p:nvPicPr>
            <p:cNvPr id="23" name="Image 24">
              <a:extLst>
                <a:ext uri="{FF2B5EF4-FFF2-40B4-BE49-F238E27FC236}">
                  <a16:creationId xmlns:a16="http://schemas.microsoft.com/office/drawing/2014/main" id="{2CD57E2A-F814-4CE2-BC8C-4EDECCDB5CB0}"/>
                </a:ext>
              </a:extLst>
            </p:cNvPr>
            <p:cNvPicPr>
              <a:picLocks noChangeAspect="1"/>
            </p:cNvPicPr>
            <p:nvPr/>
          </p:nvPicPr>
          <p:blipFill>
            <a:blip r:embed="rId3"/>
            <a:stretch>
              <a:fillRect/>
            </a:stretch>
          </p:blipFill>
          <p:spPr>
            <a:xfrm>
              <a:off x="6336422" y="3249617"/>
              <a:ext cx="296982" cy="266816"/>
            </a:xfrm>
            <a:prstGeom prst="rect">
              <a:avLst/>
            </a:prstGeom>
          </p:spPr>
        </p:pic>
        <p:pic>
          <p:nvPicPr>
            <p:cNvPr id="24" name="Image 25">
              <a:extLst>
                <a:ext uri="{FF2B5EF4-FFF2-40B4-BE49-F238E27FC236}">
                  <a16:creationId xmlns:a16="http://schemas.microsoft.com/office/drawing/2014/main" id="{0E4B2D03-91E5-407C-B3CC-65C6ED8C8C5F}"/>
                </a:ext>
              </a:extLst>
            </p:cNvPr>
            <p:cNvPicPr>
              <a:picLocks noChangeAspect="1"/>
            </p:cNvPicPr>
            <p:nvPr/>
          </p:nvPicPr>
          <p:blipFill>
            <a:blip r:embed="rId3"/>
            <a:stretch>
              <a:fillRect/>
            </a:stretch>
          </p:blipFill>
          <p:spPr>
            <a:xfrm>
              <a:off x="7336076" y="2841104"/>
              <a:ext cx="296982" cy="266816"/>
            </a:xfrm>
            <a:prstGeom prst="rect">
              <a:avLst/>
            </a:prstGeom>
          </p:spPr>
        </p:pic>
        <p:pic>
          <p:nvPicPr>
            <p:cNvPr id="25" name="Image 26">
              <a:extLst>
                <a:ext uri="{FF2B5EF4-FFF2-40B4-BE49-F238E27FC236}">
                  <a16:creationId xmlns:a16="http://schemas.microsoft.com/office/drawing/2014/main" id="{CC2573D6-D506-4C43-9C3F-8C5F31632715}"/>
                </a:ext>
              </a:extLst>
            </p:cNvPr>
            <p:cNvPicPr>
              <a:picLocks noChangeAspect="1"/>
            </p:cNvPicPr>
            <p:nvPr/>
          </p:nvPicPr>
          <p:blipFill>
            <a:blip r:embed="rId3"/>
            <a:stretch>
              <a:fillRect/>
            </a:stretch>
          </p:blipFill>
          <p:spPr>
            <a:xfrm>
              <a:off x="6851301" y="3526295"/>
              <a:ext cx="296982" cy="266816"/>
            </a:xfrm>
            <a:prstGeom prst="rect">
              <a:avLst/>
            </a:prstGeom>
          </p:spPr>
        </p:pic>
        <p:pic>
          <p:nvPicPr>
            <p:cNvPr id="26" name="Image 27">
              <a:extLst>
                <a:ext uri="{FF2B5EF4-FFF2-40B4-BE49-F238E27FC236}">
                  <a16:creationId xmlns:a16="http://schemas.microsoft.com/office/drawing/2014/main" id="{CCF63302-C5B4-4775-A198-8F62D519ACFC}"/>
                </a:ext>
              </a:extLst>
            </p:cNvPr>
            <p:cNvPicPr>
              <a:picLocks noChangeAspect="1"/>
            </p:cNvPicPr>
            <p:nvPr/>
          </p:nvPicPr>
          <p:blipFill>
            <a:blip r:embed="rId3"/>
            <a:stretch>
              <a:fillRect/>
            </a:stretch>
          </p:blipFill>
          <p:spPr>
            <a:xfrm>
              <a:off x="6789908" y="3977023"/>
              <a:ext cx="296982" cy="266816"/>
            </a:xfrm>
            <a:prstGeom prst="rect">
              <a:avLst/>
            </a:prstGeom>
          </p:spPr>
        </p:pic>
        <p:pic>
          <p:nvPicPr>
            <p:cNvPr id="27" name="Image 28">
              <a:extLst>
                <a:ext uri="{FF2B5EF4-FFF2-40B4-BE49-F238E27FC236}">
                  <a16:creationId xmlns:a16="http://schemas.microsoft.com/office/drawing/2014/main" id="{9486971C-05FB-4B71-BAC8-64C41B889C70}"/>
                </a:ext>
              </a:extLst>
            </p:cNvPr>
            <p:cNvPicPr>
              <a:picLocks noChangeAspect="1"/>
            </p:cNvPicPr>
            <p:nvPr/>
          </p:nvPicPr>
          <p:blipFill>
            <a:blip r:embed="rId3"/>
            <a:stretch>
              <a:fillRect/>
            </a:stretch>
          </p:blipFill>
          <p:spPr>
            <a:xfrm>
              <a:off x="5990394" y="2928938"/>
              <a:ext cx="296982" cy="266816"/>
            </a:xfrm>
            <a:prstGeom prst="rect">
              <a:avLst/>
            </a:prstGeom>
          </p:spPr>
        </p:pic>
        <p:pic>
          <p:nvPicPr>
            <p:cNvPr id="28" name="Image 29">
              <a:extLst>
                <a:ext uri="{FF2B5EF4-FFF2-40B4-BE49-F238E27FC236}">
                  <a16:creationId xmlns:a16="http://schemas.microsoft.com/office/drawing/2014/main" id="{7BC66800-F67D-49F9-99B8-D882100036BA}"/>
                </a:ext>
              </a:extLst>
            </p:cNvPr>
            <p:cNvPicPr>
              <a:picLocks noChangeAspect="1"/>
            </p:cNvPicPr>
            <p:nvPr/>
          </p:nvPicPr>
          <p:blipFill>
            <a:blip r:embed="rId3"/>
            <a:stretch>
              <a:fillRect/>
            </a:stretch>
          </p:blipFill>
          <p:spPr>
            <a:xfrm>
              <a:off x="6802992" y="2798081"/>
              <a:ext cx="296982" cy="266816"/>
            </a:xfrm>
            <a:prstGeom prst="rect">
              <a:avLst/>
            </a:prstGeom>
          </p:spPr>
        </p:pic>
        <p:pic>
          <p:nvPicPr>
            <p:cNvPr id="29" name="Image 30">
              <a:extLst>
                <a:ext uri="{FF2B5EF4-FFF2-40B4-BE49-F238E27FC236}">
                  <a16:creationId xmlns:a16="http://schemas.microsoft.com/office/drawing/2014/main" id="{8652CDC5-3CF1-4B12-A9A5-8C24E97AFC82}"/>
                </a:ext>
              </a:extLst>
            </p:cNvPr>
            <p:cNvPicPr>
              <a:picLocks noChangeAspect="1"/>
            </p:cNvPicPr>
            <p:nvPr/>
          </p:nvPicPr>
          <p:blipFill>
            <a:blip r:embed="rId3"/>
            <a:stretch>
              <a:fillRect/>
            </a:stretch>
          </p:blipFill>
          <p:spPr>
            <a:xfrm>
              <a:off x="7013662" y="3142216"/>
              <a:ext cx="296982" cy="266816"/>
            </a:xfrm>
            <a:prstGeom prst="rect">
              <a:avLst/>
            </a:prstGeom>
          </p:spPr>
        </p:pic>
      </p:grpSp>
      <p:pic>
        <p:nvPicPr>
          <p:cNvPr id="30" name="Picture 8" descr="Puppy In Doghouse And Outside. Illustration Of The Opposites Inside. Vector  Illustration On White Background, Cartoon Style. Royalty Free Cliparts,  Vectors, And Stock Illustration. Image 123007543.">
            <a:extLst>
              <a:ext uri="{FF2B5EF4-FFF2-40B4-BE49-F238E27FC236}">
                <a16:creationId xmlns:a16="http://schemas.microsoft.com/office/drawing/2014/main" id="{4AF7D19A-A54C-4E93-9287-87850BD957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15767" y="3550370"/>
            <a:ext cx="3411001" cy="24216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 Black Question Mark Ornament Emoji">
            <a:extLst>
              <a:ext uri="{FF2B5EF4-FFF2-40B4-BE49-F238E27FC236}">
                <a16:creationId xmlns:a16="http://schemas.microsoft.com/office/drawing/2014/main" id="{413369AD-8A40-4A17-85D0-B842BB41C0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982" y="3263087"/>
            <a:ext cx="1344227" cy="13442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100% craie, tableau à craie, cent, pour cent, statistiques, argent, se  connecter, symbole | Piqsels">
            <a:extLst>
              <a:ext uri="{FF2B5EF4-FFF2-40B4-BE49-F238E27FC236}">
                <a16:creationId xmlns:a16="http://schemas.microsoft.com/office/drawing/2014/main" id="{12ECD8C0-7A8B-42E8-8E35-131F45F3E6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59649" y="2679777"/>
            <a:ext cx="1503286" cy="100274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5F5ECF1-EF52-4EFB-808D-1032CE30F39B}"/>
              </a:ext>
            </a:extLst>
          </p:cNvPr>
          <p:cNvSpPr txBox="1"/>
          <p:nvPr/>
        </p:nvSpPr>
        <p:spPr>
          <a:xfrm>
            <a:off x="457383" y="1999183"/>
            <a:ext cx="6112412" cy="461665"/>
          </a:xfrm>
          <a:prstGeom prst="rect">
            <a:avLst/>
          </a:prstGeom>
          <a:noFill/>
        </p:spPr>
        <p:txBody>
          <a:bodyPr wrap="square" lIns="91440" tIns="45720" rIns="91440" bIns="45720" anchor="t">
            <a:spAutoFit/>
          </a:bodyPr>
          <a:lstStyle/>
          <a:p>
            <a:r>
              <a:rPr lang="en-US" sz="2400">
                <a:solidFill>
                  <a:schemeClr val="bg1"/>
                </a:solidFill>
                <a:latin typeface="Segoe UI"/>
                <a:cs typeface="Segoe UI"/>
              </a:rPr>
              <a:t>RFID detection is 100% </a:t>
            </a:r>
            <a:r>
              <a:rPr lang="en-US" sz="2400">
                <a:solidFill>
                  <a:schemeClr val="bg1"/>
                </a:solidFill>
                <a:latin typeface="Segoe UI"/>
                <a:cs typeface="Segoe UI"/>
                <a:sym typeface="Wingdings" panose="05000000000000000000" pitchFamily="2" charset="2"/>
              </a:rPr>
              <a:t> all detected</a:t>
            </a:r>
            <a:endParaRPr lang="en-US" sz="2400">
              <a:solidFill>
                <a:schemeClr val="bg1"/>
              </a:solidFill>
              <a:latin typeface="Segoe UI"/>
              <a:cs typeface="Segoe UI"/>
            </a:endParaRPr>
          </a:p>
        </p:txBody>
      </p:sp>
      <p:sp>
        <p:nvSpPr>
          <p:cNvPr id="34" name="TextBox 33">
            <a:extLst>
              <a:ext uri="{FF2B5EF4-FFF2-40B4-BE49-F238E27FC236}">
                <a16:creationId xmlns:a16="http://schemas.microsoft.com/office/drawing/2014/main" id="{B165530D-8D8B-4B9D-8893-5BD1912C5C0B}"/>
              </a:ext>
            </a:extLst>
          </p:cNvPr>
          <p:cNvSpPr txBox="1"/>
          <p:nvPr/>
        </p:nvSpPr>
        <p:spPr>
          <a:xfrm>
            <a:off x="664878" y="4613114"/>
            <a:ext cx="6315612" cy="461665"/>
          </a:xfrm>
          <a:prstGeom prst="rect">
            <a:avLst/>
          </a:prstGeom>
          <a:noFill/>
        </p:spPr>
        <p:txBody>
          <a:bodyPr wrap="square" lIns="91440" tIns="45720" rIns="91440" bIns="45720" anchor="t">
            <a:spAutoFit/>
          </a:bodyPr>
          <a:lstStyle/>
          <a:p>
            <a:r>
              <a:rPr lang="en-US" sz="2400">
                <a:solidFill>
                  <a:schemeClr val="bg1"/>
                </a:solidFill>
                <a:latin typeface="Segoe UI"/>
                <a:cs typeface="Segoe UI"/>
              </a:rPr>
              <a:t>But localization is poor </a:t>
            </a:r>
            <a:r>
              <a:rPr lang="en-US" sz="2400">
                <a:solidFill>
                  <a:schemeClr val="bg1"/>
                </a:solidFill>
                <a:latin typeface="Segoe UI"/>
                <a:cs typeface="Segoe UI"/>
                <a:sym typeface="Wingdings" panose="05000000000000000000" pitchFamily="2" charset="2"/>
              </a:rPr>
              <a:t> inside or outside</a:t>
            </a:r>
            <a:endParaRPr lang="en-US" sz="2400">
              <a:solidFill>
                <a:schemeClr val="bg1"/>
              </a:solidFill>
              <a:latin typeface="Segoe UI"/>
              <a:cs typeface="Segoe UI"/>
            </a:endParaRPr>
          </a:p>
        </p:txBody>
      </p:sp>
      <p:sp>
        <p:nvSpPr>
          <p:cNvPr id="2" name="Title 2">
            <a:extLst>
              <a:ext uri="{FF2B5EF4-FFF2-40B4-BE49-F238E27FC236}">
                <a16:creationId xmlns:a16="http://schemas.microsoft.com/office/drawing/2014/main" id="{3DB99284-BE9B-3420-95CA-79F8B388D298}"/>
              </a:ext>
            </a:extLst>
          </p:cNvPr>
          <p:cNvSpPr>
            <a:spLocks noGrp="1"/>
          </p:cNvSpPr>
          <p:nvPr>
            <p:ph type="title"/>
          </p:nvPr>
        </p:nvSpPr>
        <p:spPr>
          <a:xfrm>
            <a:off x="396240" y="480457"/>
            <a:ext cx="4460240" cy="1178878"/>
          </a:xfrm>
        </p:spPr>
        <p:txBody>
          <a:bodyPr lIns="91440" tIns="45720" rIns="91440" bIns="45720" anchor="t">
            <a:normAutofit/>
          </a:bodyPr>
          <a:lstStyle/>
          <a:p>
            <a:r>
              <a:rPr lang="en-US">
                <a:solidFill>
                  <a:srgbClr val="3578AF"/>
                </a:solidFill>
                <a:cs typeface="Segoe UI"/>
              </a:rPr>
              <a:t>RFID Limitations</a:t>
            </a:r>
            <a:endParaRPr lang="en-US"/>
          </a:p>
        </p:txBody>
      </p:sp>
      <p:pic>
        <p:nvPicPr>
          <p:cNvPr id="3" name="Picture 3">
            <a:extLst>
              <a:ext uri="{FF2B5EF4-FFF2-40B4-BE49-F238E27FC236}">
                <a16:creationId xmlns:a16="http://schemas.microsoft.com/office/drawing/2014/main" id="{F3AA3041-CD33-28E4-21CD-13F04C3F09C8}"/>
              </a:ext>
            </a:extLst>
          </p:cNvPr>
          <p:cNvPicPr>
            <a:picLocks noChangeAspect="1"/>
          </p:cNvPicPr>
          <p:nvPr/>
        </p:nvPicPr>
        <p:blipFill>
          <a:blip r:embed="rId7"/>
          <a:stretch>
            <a:fillRect/>
          </a:stretch>
        </p:blipFill>
        <p:spPr>
          <a:xfrm>
            <a:off x="11302048" y="-3493"/>
            <a:ext cx="885825" cy="504825"/>
          </a:xfrm>
          <a:prstGeom prst="rect">
            <a:avLst/>
          </a:prstGeom>
        </p:spPr>
      </p:pic>
      <p:pic>
        <p:nvPicPr>
          <p:cNvPr id="4" name="Picture 6">
            <a:extLst>
              <a:ext uri="{FF2B5EF4-FFF2-40B4-BE49-F238E27FC236}">
                <a16:creationId xmlns:a16="http://schemas.microsoft.com/office/drawing/2014/main" id="{F4EE7BC1-F1F1-1A33-9519-003DF0930863}"/>
              </a:ext>
            </a:extLst>
          </p:cNvPr>
          <p:cNvPicPr>
            <a:picLocks noChangeAspect="1"/>
          </p:cNvPicPr>
          <p:nvPr/>
        </p:nvPicPr>
        <p:blipFill>
          <a:blip r:embed="rId8"/>
          <a:stretch>
            <a:fillRect/>
          </a:stretch>
        </p:blipFill>
        <p:spPr>
          <a:xfrm>
            <a:off x="-1044" y="6429702"/>
            <a:ext cx="1066800" cy="428625"/>
          </a:xfrm>
          <a:prstGeom prst="rect">
            <a:avLst/>
          </a:prstGeom>
        </p:spPr>
      </p:pic>
      <p:sp>
        <p:nvSpPr>
          <p:cNvPr id="5" name="TextBox 4">
            <a:extLst>
              <a:ext uri="{FF2B5EF4-FFF2-40B4-BE49-F238E27FC236}">
                <a16:creationId xmlns:a16="http://schemas.microsoft.com/office/drawing/2014/main" id="{657CD9FB-652E-07F3-65A1-08A421464C14}"/>
              </a:ext>
            </a:extLst>
          </p:cNvPr>
          <p:cNvSpPr txBox="1"/>
          <p:nvPr/>
        </p:nvSpPr>
        <p:spPr>
          <a:xfrm>
            <a:off x="11684000" y="643128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10.</a:t>
            </a:r>
            <a:endParaRPr lang="en-US">
              <a:solidFill>
                <a:srgbClr val="FFFFFF"/>
              </a:solidFill>
            </a:endParaRPr>
          </a:p>
        </p:txBody>
      </p:sp>
    </p:spTree>
    <p:extLst>
      <p:ext uri="{BB962C8B-B14F-4D97-AF65-F5344CB8AC3E}">
        <p14:creationId xmlns:p14="http://schemas.microsoft.com/office/powerpoint/2010/main" val="518679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A6150A4-5A31-F99A-28B0-F855DA012441}"/>
              </a:ext>
            </a:extLst>
          </p:cNvPr>
          <p:cNvPicPr>
            <a:picLocks noChangeAspect="1"/>
          </p:cNvPicPr>
          <p:nvPr/>
        </p:nvPicPr>
        <p:blipFill>
          <a:blip r:embed="rId2"/>
          <a:stretch>
            <a:fillRect/>
          </a:stretch>
        </p:blipFill>
        <p:spPr>
          <a:xfrm>
            <a:off x="0" y="6010823"/>
            <a:ext cx="12192000" cy="861233"/>
          </a:xfrm>
          <a:prstGeom prst="rect">
            <a:avLst/>
          </a:prstGeom>
        </p:spPr>
      </p:pic>
      <p:pic>
        <p:nvPicPr>
          <p:cNvPr id="3" name="Picture 2">
            <a:extLst>
              <a:ext uri="{FF2B5EF4-FFF2-40B4-BE49-F238E27FC236}">
                <a16:creationId xmlns:a16="http://schemas.microsoft.com/office/drawing/2014/main" id="{BA04B3E1-5E74-4F36-AF64-8034B97E4ACC}"/>
              </a:ext>
            </a:extLst>
          </p:cNvPr>
          <p:cNvPicPr>
            <a:picLocks noChangeAspect="1"/>
          </p:cNvPicPr>
          <p:nvPr/>
        </p:nvPicPr>
        <p:blipFill>
          <a:blip r:embed="rId3"/>
          <a:stretch>
            <a:fillRect/>
          </a:stretch>
        </p:blipFill>
        <p:spPr>
          <a:xfrm>
            <a:off x="3103107" y="1218041"/>
            <a:ext cx="6264811" cy="3419053"/>
          </a:xfrm>
          <a:prstGeom prst="rect">
            <a:avLst/>
          </a:prstGeom>
          <a:ln w="38100">
            <a:solidFill>
              <a:schemeClr val="bg1"/>
            </a:solidFill>
          </a:ln>
        </p:spPr>
      </p:pic>
      <p:sp>
        <p:nvSpPr>
          <p:cNvPr id="18" name="TextBox 17">
            <a:extLst>
              <a:ext uri="{FF2B5EF4-FFF2-40B4-BE49-F238E27FC236}">
                <a16:creationId xmlns:a16="http://schemas.microsoft.com/office/drawing/2014/main" id="{40ADA471-8DB7-4E3F-9B72-9F8354276DC9}"/>
              </a:ext>
            </a:extLst>
          </p:cNvPr>
          <p:cNvSpPr txBox="1"/>
          <p:nvPr/>
        </p:nvSpPr>
        <p:spPr>
          <a:xfrm>
            <a:off x="1316695" y="4822950"/>
            <a:ext cx="9736804" cy="1015663"/>
          </a:xfrm>
          <a:prstGeom prst="rect">
            <a:avLst/>
          </a:prstGeom>
          <a:noFill/>
        </p:spPr>
        <p:txBody>
          <a:bodyPr wrap="square" lIns="91440" tIns="45720" rIns="91440" bIns="45720" anchor="t">
            <a:spAutoFit/>
          </a:bodyPr>
          <a:lstStyle/>
          <a:p>
            <a:pPr algn="ctr"/>
            <a:r>
              <a:rPr lang="en-US" sz="2000" b="0" i="0">
                <a:solidFill>
                  <a:schemeClr val="bg1"/>
                </a:solidFill>
                <a:effectLst/>
                <a:latin typeface="Segoe UI"/>
                <a:cs typeface="Segoe UI"/>
              </a:rPr>
              <a:t>RFID cannot distinguish signals received from tagged products that are actually</a:t>
            </a:r>
            <a:br>
              <a:rPr lang="en-US" sz="2000">
                <a:latin typeface="Segoe UI"/>
              </a:rPr>
            </a:br>
            <a:r>
              <a:rPr lang="en-US" sz="2000" b="0" i="0">
                <a:solidFill>
                  <a:schemeClr val="bg1"/>
                </a:solidFill>
                <a:effectLst/>
                <a:latin typeface="Segoe UI"/>
                <a:cs typeface="Segoe UI"/>
              </a:rPr>
              <a:t>moving through the gate from the signal that enter the reading range accidentally because of interference.</a:t>
            </a:r>
            <a:endParaRPr lang="en-US" sz="2000">
              <a:solidFill>
                <a:schemeClr val="bg1"/>
              </a:solidFill>
              <a:latin typeface="Segoe UI"/>
              <a:cs typeface="Segoe UI"/>
            </a:endParaRPr>
          </a:p>
        </p:txBody>
      </p:sp>
      <p:sp>
        <p:nvSpPr>
          <p:cNvPr id="2" name="Title 2">
            <a:extLst>
              <a:ext uri="{FF2B5EF4-FFF2-40B4-BE49-F238E27FC236}">
                <a16:creationId xmlns:a16="http://schemas.microsoft.com/office/drawing/2014/main" id="{AFBBA2F4-DF6B-5321-396A-2B2F8FE83E3C}"/>
              </a:ext>
            </a:extLst>
          </p:cNvPr>
          <p:cNvSpPr>
            <a:spLocks noGrp="1"/>
          </p:cNvSpPr>
          <p:nvPr>
            <p:ph type="title"/>
          </p:nvPr>
        </p:nvSpPr>
        <p:spPr>
          <a:xfrm>
            <a:off x="406400" y="338217"/>
            <a:ext cx="4460240" cy="1178878"/>
          </a:xfrm>
        </p:spPr>
        <p:txBody>
          <a:bodyPr lIns="91440" tIns="45720" rIns="91440" bIns="45720" anchor="t">
            <a:normAutofit/>
          </a:bodyPr>
          <a:lstStyle/>
          <a:p>
            <a:r>
              <a:rPr lang="en-US">
                <a:solidFill>
                  <a:srgbClr val="3578AF"/>
                </a:solidFill>
                <a:cs typeface="Segoe UI"/>
              </a:rPr>
              <a:t>RFID Limitations</a:t>
            </a:r>
            <a:endParaRPr lang="en-US"/>
          </a:p>
        </p:txBody>
      </p:sp>
      <p:pic>
        <p:nvPicPr>
          <p:cNvPr id="4" name="Picture 3">
            <a:extLst>
              <a:ext uri="{FF2B5EF4-FFF2-40B4-BE49-F238E27FC236}">
                <a16:creationId xmlns:a16="http://schemas.microsoft.com/office/drawing/2014/main" id="{1A99F9BD-BA04-9EFA-758C-54EC32FE3213}"/>
              </a:ext>
            </a:extLst>
          </p:cNvPr>
          <p:cNvPicPr>
            <a:picLocks noChangeAspect="1"/>
          </p:cNvPicPr>
          <p:nvPr/>
        </p:nvPicPr>
        <p:blipFill>
          <a:blip r:embed="rId4"/>
          <a:stretch>
            <a:fillRect/>
          </a:stretch>
        </p:blipFill>
        <p:spPr>
          <a:xfrm>
            <a:off x="11306175" y="0"/>
            <a:ext cx="885825" cy="495300"/>
          </a:xfrm>
          <a:prstGeom prst="rect">
            <a:avLst/>
          </a:prstGeom>
        </p:spPr>
      </p:pic>
      <p:pic>
        <p:nvPicPr>
          <p:cNvPr id="5" name="Picture 6">
            <a:extLst>
              <a:ext uri="{FF2B5EF4-FFF2-40B4-BE49-F238E27FC236}">
                <a16:creationId xmlns:a16="http://schemas.microsoft.com/office/drawing/2014/main" id="{9F7BE9D8-3C5B-8998-BDF6-88F8FAD0C503}"/>
              </a:ext>
            </a:extLst>
          </p:cNvPr>
          <p:cNvPicPr>
            <a:picLocks noChangeAspect="1"/>
          </p:cNvPicPr>
          <p:nvPr/>
        </p:nvPicPr>
        <p:blipFill>
          <a:blip r:embed="rId5"/>
          <a:stretch>
            <a:fillRect/>
          </a:stretch>
        </p:blipFill>
        <p:spPr>
          <a:xfrm>
            <a:off x="-1044" y="6429702"/>
            <a:ext cx="1066800" cy="428625"/>
          </a:xfrm>
          <a:prstGeom prst="rect">
            <a:avLst/>
          </a:prstGeom>
        </p:spPr>
      </p:pic>
      <p:sp>
        <p:nvSpPr>
          <p:cNvPr id="6" name="TextBox 5">
            <a:extLst>
              <a:ext uri="{FF2B5EF4-FFF2-40B4-BE49-F238E27FC236}">
                <a16:creationId xmlns:a16="http://schemas.microsoft.com/office/drawing/2014/main" id="{01A50C55-EE50-E9D3-36B9-8B14185AA8FA}"/>
              </a:ext>
            </a:extLst>
          </p:cNvPr>
          <p:cNvSpPr txBox="1"/>
          <p:nvPr/>
        </p:nvSpPr>
        <p:spPr>
          <a:xfrm>
            <a:off x="11643360" y="6431280"/>
            <a:ext cx="54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11.</a:t>
            </a:r>
            <a:endParaRPr lang="en-US">
              <a:solidFill>
                <a:srgbClr val="FFFFFF"/>
              </a:solidFill>
            </a:endParaRPr>
          </a:p>
        </p:txBody>
      </p:sp>
    </p:spTree>
    <p:extLst>
      <p:ext uri="{BB962C8B-B14F-4D97-AF65-F5344CB8AC3E}">
        <p14:creationId xmlns:p14="http://schemas.microsoft.com/office/powerpoint/2010/main" val="2462718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A6150A4-5A31-F99A-28B0-F855DA012441}"/>
              </a:ext>
            </a:extLst>
          </p:cNvPr>
          <p:cNvPicPr>
            <a:picLocks noChangeAspect="1"/>
          </p:cNvPicPr>
          <p:nvPr/>
        </p:nvPicPr>
        <p:blipFill>
          <a:blip r:embed="rId2"/>
          <a:stretch>
            <a:fillRect/>
          </a:stretch>
        </p:blipFill>
        <p:spPr>
          <a:xfrm>
            <a:off x="0" y="6010823"/>
            <a:ext cx="12192000" cy="861233"/>
          </a:xfrm>
          <a:prstGeom prst="rect">
            <a:avLst/>
          </a:prstGeom>
        </p:spPr>
      </p:pic>
      <p:sp>
        <p:nvSpPr>
          <p:cNvPr id="2" name="Title 2">
            <a:extLst>
              <a:ext uri="{FF2B5EF4-FFF2-40B4-BE49-F238E27FC236}">
                <a16:creationId xmlns:a16="http://schemas.microsoft.com/office/drawing/2014/main" id="{AFBBA2F4-DF6B-5321-396A-2B2F8FE83E3C}"/>
              </a:ext>
            </a:extLst>
          </p:cNvPr>
          <p:cNvSpPr>
            <a:spLocks noGrp="1"/>
          </p:cNvSpPr>
          <p:nvPr>
            <p:ph type="title"/>
          </p:nvPr>
        </p:nvSpPr>
        <p:spPr>
          <a:xfrm>
            <a:off x="406400" y="338217"/>
            <a:ext cx="4460240" cy="1178878"/>
          </a:xfrm>
        </p:spPr>
        <p:txBody>
          <a:bodyPr lIns="91440" tIns="45720" rIns="91440" bIns="45720" anchor="t">
            <a:normAutofit/>
          </a:bodyPr>
          <a:lstStyle/>
          <a:p>
            <a:r>
              <a:rPr lang="en-US">
                <a:solidFill>
                  <a:srgbClr val="3578AF"/>
                </a:solidFill>
                <a:cs typeface="Segoe UI"/>
              </a:rPr>
              <a:t>RFID Limitations</a:t>
            </a:r>
            <a:endParaRPr lang="en-US"/>
          </a:p>
        </p:txBody>
      </p:sp>
      <p:pic>
        <p:nvPicPr>
          <p:cNvPr id="4" name="Picture 3">
            <a:extLst>
              <a:ext uri="{FF2B5EF4-FFF2-40B4-BE49-F238E27FC236}">
                <a16:creationId xmlns:a16="http://schemas.microsoft.com/office/drawing/2014/main" id="{1A99F9BD-BA04-9EFA-758C-54EC32FE3213}"/>
              </a:ext>
            </a:extLst>
          </p:cNvPr>
          <p:cNvPicPr>
            <a:picLocks noChangeAspect="1"/>
          </p:cNvPicPr>
          <p:nvPr/>
        </p:nvPicPr>
        <p:blipFill>
          <a:blip r:embed="rId3"/>
          <a:stretch>
            <a:fillRect/>
          </a:stretch>
        </p:blipFill>
        <p:spPr>
          <a:xfrm>
            <a:off x="11306175" y="0"/>
            <a:ext cx="885825" cy="495300"/>
          </a:xfrm>
          <a:prstGeom prst="rect">
            <a:avLst/>
          </a:prstGeom>
        </p:spPr>
      </p:pic>
      <p:pic>
        <p:nvPicPr>
          <p:cNvPr id="5" name="Picture 6">
            <a:extLst>
              <a:ext uri="{FF2B5EF4-FFF2-40B4-BE49-F238E27FC236}">
                <a16:creationId xmlns:a16="http://schemas.microsoft.com/office/drawing/2014/main" id="{9F7BE9D8-3C5B-8998-BDF6-88F8FAD0C503}"/>
              </a:ext>
            </a:extLst>
          </p:cNvPr>
          <p:cNvPicPr>
            <a:picLocks noChangeAspect="1"/>
          </p:cNvPicPr>
          <p:nvPr/>
        </p:nvPicPr>
        <p:blipFill>
          <a:blip r:embed="rId4"/>
          <a:stretch>
            <a:fillRect/>
          </a:stretch>
        </p:blipFill>
        <p:spPr>
          <a:xfrm>
            <a:off x="-1044" y="6429702"/>
            <a:ext cx="1066800" cy="428625"/>
          </a:xfrm>
          <a:prstGeom prst="rect">
            <a:avLst/>
          </a:prstGeom>
        </p:spPr>
      </p:pic>
      <p:sp>
        <p:nvSpPr>
          <p:cNvPr id="6" name="TextBox 5">
            <a:extLst>
              <a:ext uri="{FF2B5EF4-FFF2-40B4-BE49-F238E27FC236}">
                <a16:creationId xmlns:a16="http://schemas.microsoft.com/office/drawing/2014/main" id="{01A50C55-EE50-E9D3-36B9-8B14185AA8FA}"/>
              </a:ext>
            </a:extLst>
          </p:cNvPr>
          <p:cNvSpPr txBox="1"/>
          <p:nvPr/>
        </p:nvSpPr>
        <p:spPr>
          <a:xfrm>
            <a:off x="11643360" y="6431280"/>
            <a:ext cx="54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11.</a:t>
            </a:r>
            <a:endParaRPr lang="en-US">
              <a:solidFill>
                <a:srgbClr val="FFFFFF"/>
              </a:solidFill>
            </a:endParaRPr>
          </a:p>
        </p:txBody>
      </p:sp>
      <p:pic>
        <p:nvPicPr>
          <p:cNvPr id="9" name="Picture 8" descr="Chart, scatter chart&#10;&#10;Description automatically generated">
            <a:extLst>
              <a:ext uri="{FF2B5EF4-FFF2-40B4-BE49-F238E27FC236}">
                <a16:creationId xmlns:a16="http://schemas.microsoft.com/office/drawing/2014/main" id="{0D87B58A-6FD6-415F-8F91-14476D1AA386}"/>
              </a:ext>
            </a:extLst>
          </p:cNvPr>
          <p:cNvPicPr>
            <a:picLocks noChangeAspect="1"/>
          </p:cNvPicPr>
          <p:nvPr/>
        </p:nvPicPr>
        <p:blipFill>
          <a:blip r:embed="rId5"/>
          <a:stretch>
            <a:fillRect/>
          </a:stretch>
        </p:blipFill>
        <p:spPr>
          <a:xfrm>
            <a:off x="3486970" y="1093650"/>
            <a:ext cx="5474149" cy="4917173"/>
          </a:xfrm>
          <a:prstGeom prst="rect">
            <a:avLst/>
          </a:prstGeom>
          <a:ln w="38100">
            <a:solidFill>
              <a:schemeClr val="bg1"/>
            </a:solidFill>
          </a:ln>
        </p:spPr>
      </p:pic>
    </p:spTree>
    <p:extLst>
      <p:ext uri="{BB962C8B-B14F-4D97-AF65-F5344CB8AC3E}">
        <p14:creationId xmlns:p14="http://schemas.microsoft.com/office/powerpoint/2010/main" val="727290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718170"/>
            <a:ext cx="9141397" cy="923330"/>
          </a:xfrm>
        </p:spPr>
        <p:txBody>
          <a:bodyPr/>
          <a:lstStyle/>
          <a:p>
            <a:r>
              <a:rPr lang="en-US" sz="6000">
                <a:solidFill>
                  <a:srgbClr val="FFFFFF"/>
                </a:solidFill>
                <a:cs typeface="Segoe UI"/>
              </a:rPr>
              <a:t>III. </a:t>
            </a:r>
            <a:r>
              <a:rPr lang="en-US" sz="6000">
                <a:cs typeface="Segoe UI"/>
              </a:rPr>
              <a:t>    Dataset Description</a:t>
            </a:r>
            <a:endParaRPr lang="en-US" sz="6000" b="0"/>
          </a:p>
        </p:txBody>
      </p:sp>
      <p:pic>
        <p:nvPicPr>
          <p:cNvPr id="3" name="Picture 2">
            <a:extLst>
              <a:ext uri="{FF2B5EF4-FFF2-40B4-BE49-F238E27FC236}">
                <a16:creationId xmlns:a16="http://schemas.microsoft.com/office/drawing/2014/main" id="{039E9452-E832-4E05-8DF1-842FAB5A7A49}"/>
              </a:ext>
            </a:extLst>
          </p:cNvPr>
          <p:cNvPicPr>
            <a:picLocks noChangeAspect="1"/>
          </p:cNvPicPr>
          <p:nvPr/>
        </p:nvPicPr>
        <p:blipFill>
          <a:blip r:embed="rId3"/>
          <a:stretch>
            <a:fillRect/>
          </a:stretch>
        </p:blipFill>
        <p:spPr>
          <a:xfrm>
            <a:off x="11306175" y="0"/>
            <a:ext cx="885825" cy="495300"/>
          </a:xfrm>
          <a:prstGeom prst="rect">
            <a:avLst/>
          </a:prstGeom>
        </p:spPr>
      </p:pic>
      <p:sp>
        <p:nvSpPr>
          <p:cNvPr id="2" name="Text Placeholder 5">
            <a:extLst>
              <a:ext uri="{FF2B5EF4-FFF2-40B4-BE49-F238E27FC236}">
                <a16:creationId xmlns:a16="http://schemas.microsoft.com/office/drawing/2014/main" id="{3D5FE33B-2FC5-89CA-9942-06A6FE18FA35}"/>
              </a:ext>
            </a:extLst>
          </p:cNvPr>
          <p:cNvSpPr>
            <a:spLocks noGrp="1"/>
          </p:cNvSpPr>
          <p:nvPr>
            <p:ph type="body" sz="quarter" idx="12"/>
          </p:nvPr>
        </p:nvSpPr>
        <p:spPr>
          <a:xfrm>
            <a:off x="4636516" y="3137115"/>
            <a:ext cx="2909644" cy="2411578"/>
          </a:xfrm>
        </p:spPr>
        <p:txBody>
          <a:bodyPr wrap="square" lIns="0" tIns="0" rIns="0" bIns="0" anchor="t">
            <a:noAutofit/>
          </a:bodyPr>
          <a:lstStyle/>
          <a:p>
            <a:pPr marL="342900" indent="-342900" algn="l">
              <a:buAutoNum type="arabicPeriod"/>
            </a:pPr>
            <a:r>
              <a:rPr lang="en-US" sz="2800">
                <a:cs typeface="Segoe UI"/>
              </a:rPr>
              <a:t>For Task 1 and 2</a:t>
            </a:r>
          </a:p>
          <a:p>
            <a:pPr marL="342900" indent="-342900" algn="l">
              <a:buAutoNum type="arabicPeriod"/>
            </a:pPr>
            <a:r>
              <a:rPr lang="en-US" sz="2800">
                <a:cs typeface="Segoe UI"/>
              </a:rPr>
              <a:t>For Task 3</a:t>
            </a:r>
          </a:p>
        </p:txBody>
      </p:sp>
      <p:pic>
        <p:nvPicPr>
          <p:cNvPr id="6" name="Picture 6">
            <a:extLst>
              <a:ext uri="{FF2B5EF4-FFF2-40B4-BE49-F238E27FC236}">
                <a16:creationId xmlns:a16="http://schemas.microsoft.com/office/drawing/2014/main" id="{59B431BC-FDFF-C896-01D3-4227CAD351BB}"/>
              </a:ext>
            </a:extLst>
          </p:cNvPr>
          <p:cNvPicPr>
            <a:picLocks noChangeAspect="1"/>
          </p:cNvPicPr>
          <p:nvPr/>
        </p:nvPicPr>
        <p:blipFill>
          <a:blip r:embed="rId4"/>
          <a:stretch>
            <a:fillRect/>
          </a:stretch>
        </p:blipFill>
        <p:spPr>
          <a:xfrm>
            <a:off x="-1044" y="6429702"/>
            <a:ext cx="1066800" cy="428625"/>
          </a:xfrm>
          <a:prstGeom prst="rect">
            <a:avLst/>
          </a:prstGeom>
        </p:spPr>
      </p:pic>
      <p:sp>
        <p:nvSpPr>
          <p:cNvPr id="8" name="TextBox 7">
            <a:extLst>
              <a:ext uri="{FF2B5EF4-FFF2-40B4-BE49-F238E27FC236}">
                <a16:creationId xmlns:a16="http://schemas.microsoft.com/office/drawing/2014/main" id="{8EFE9E38-954D-3641-48E4-58F145166EFA}"/>
              </a:ext>
            </a:extLst>
          </p:cNvPr>
          <p:cNvSpPr txBox="1"/>
          <p:nvPr/>
        </p:nvSpPr>
        <p:spPr>
          <a:xfrm>
            <a:off x="11684000" y="643128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12.</a:t>
            </a:r>
            <a:endParaRPr lang="en-US">
              <a:solidFill>
                <a:srgbClr val="FFFFFF"/>
              </a:solidFill>
            </a:endParaRPr>
          </a:p>
        </p:txBody>
      </p:sp>
    </p:spTree>
    <p:extLst>
      <p:ext uri="{BB962C8B-B14F-4D97-AF65-F5344CB8AC3E}">
        <p14:creationId xmlns:p14="http://schemas.microsoft.com/office/powerpoint/2010/main" val="3569719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0" descr="Icon&#10;&#10;Description automatically generated">
            <a:extLst>
              <a:ext uri="{FF2B5EF4-FFF2-40B4-BE49-F238E27FC236}">
                <a16:creationId xmlns:a16="http://schemas.microsoft.com/office/drawing/2014/main" id="{D80AACC1-70F4-34A6-4AF2-ED3B2DF49FCC}"/>
              </a:ext>
            </a:extLst>
          </p:cNvPr>
          <p:cNvPicPr>
            <a:picLocks noChangeAspect="1"/>
          </p:cNvPicPr>
          <p:nvPr/>
        </p:nvPicPr>
        <p:blipFill>
          <a:blip r:embed="rId3"/>
          <a:stretch>
            <a:fillRect/>
          </a:stretch>
        </p:blipFill>
        <p:spPr>
          <a:xfrm>
            <a:off x="0" y="6010823"/>
            <a:ext cx="12202160" cy="871393"/>
          </a:xfrm>
          <a:prstGeom prst="rect">
            <a:avLst/>
          </a:prstGeom>
        </p:spPr>
      </p:pic>
      <p:pic>
        <p:nvPicPr>
          <p:cNvPr id="6" name="Picture 5" descr="Table&#10;&#10;Description automatically generated">
            <a:extLst>
              <a:ext uri="{FF2B5EF4-FFF2-40B4-BE49-F238E27FC236}">
                <a16:creationId xmlns:a16="http://schemas.microsoft.com/office/drawing/2014/main" id="{F5058DA0-5C4E-46F1-A08A-304CF39D08B5}"/>
              </a:ext>
            </a:extLst>
          </p:cNvPr>
          <p:cNvPicPr>
            <a:picLocks noChangeAspect="1"/>
          </p:cNvPicPr>
          <p:nvPr/>
        </p:nvPicPr>
        <p:blipFill>
          <a:blip r:embed="rId4"/>
          <a:stretch>
            <a:fillRect/>
          </a:stretch>
        </p:blipFill>
        <p:spPr>
          <a:xfrm>
            <a:off x="1528616" y="1981200"/>
            <a:ext cx="9458325" cy="2895600"/>
          </a:xfrm>
          <a:prstGeom prst="rect">
            <a:avLst/>
          </a:prstGeom>
          <a:ln w="38100">
            <a:solidFill>
              <a:schemeClr val="bg1"/>
            </a:solidFill>
          </a:ln>
        </p:spPr>
      </p:pic>
      <p:sp>
        <p:nvSpPr>
          <p:cNvPr id="2" name="TextBox 1">
            <a:extLst>
              <a:ext uri="{FF2B5EF4-FFF2-40B4-BE49-F238E27FC236}">
                <a16:creationId xmlns:a16="http://schemas.microsoft.com/office/drawing/2014/main" id="{B8BACDD8-88D1-4925-B107-64BED77C2382}"/>
              </a:ext>
            </a:extLst>
          </p:cNvPr>
          <p:cNvSpPr txBox="1"/>
          <p:nvPr/>
        </p:nvSpPr>
        <p:spPr>
          <a:xfrm>
            <a:off x="745588" y="5146323"/>
            <a:ext cx="10325686" cy="369332"/>
          </a:xfrm>
          <a:prstGeom prst="rect">
            <a:avLst/>
          </a:prstGeom>
          <a:noFill/>
        </p:spPr>
        <p:txBody>
          <a:bodyPr wrap="square" rtlCol="0">
            <a:spAutoFit/>
          </a:bodyPr>
          <a:lstStyle/>
          <a:p>
            <a:r>
              <a:rPr lang="en-US">
                <a:solidFill>
                  <a:schemeClr val="bg1"/>
                </a:solidFill>
              </a:rPr>
              <a:t>The run dataset  read by the antennas with the target column “moving_stat” and the features RSSIs </a:t>
            </a:r>
          </a:p>
        </p:txBody>
      </p:sp>
      <p:sp>
        <p:nvSpPr>
          <p:cNvPr id="3" name="TextBox 2">
            <a:extLst>
              <a:ext uri="{FF2B5EF4-FFF2-40B4-BE49-F238E27FC236}">
                <a16:creationId xmlns:a16="http://schemas.microsoft.com/office/drawing/2014/main" id="{46D1F683-9D14-40B7-920D-B04911B4F4E3}"/>
              </a:ext>
            </a:extLst>
          </p:cNvPr>
          <p:cNvSpPr txBox="1"/>
          <p:nvPr/>
        </p:nvSpPr>
        <p:spPr>
          <a:xfrm>
            <a:off x="745587" y="1343129"/>
            <a:ext cx="10072467" cy="369332"/>
          </a:xfrm>
          <a:prstGeom prst="rect">
            <a:avLst/>
          </a:prstGeom>
          <a:noFill/>
        </p:spPr>
        <p:txBody>
          <a:bodyPr wrap="square" lIns="91440" tIns="45720" rIns="91440" bIns="45720" rtlCol="0" anchor="t">
            <a:spAutoFit/>
          </a:bodyPr>
          <a:lstStyle/>
          <a:p>
            <a:r>
              <a:rPr lang="en-US">
                <a:solidFill>
                  <a:schemeClr val="bg1"/>
                </a:solidFill>
                <a:latin typeface="Arial"/>
                <a:cs typeface="Arial"/>
              </a:rPr>
              <a:t>To distinguish the moving tags from the static ones ML has been applied to the dataset:  </a:t>
            </a:r>
            <a:endParaRPr lang="en-US">
              <a:solidFill>
                <a:schemeClr val="bg1"/>
              </a:solidFill>
            </a:endParaRPr>
          </a:p>
        </p:txBody>
      </p:sp>
      <p:sp>
        <p:nvSpPr>
          <p:cNvPr id="4" name="Rectangle 3">
            <a:extLst>
              <a:ext uri="{FF2B5EF4-FFF2-40B4-BE49-F238E27FC236}">
                <a16:creationId xmlns:a16="http://schemas.microsoft.com/office/drawing/2014/main" id="{0EEAC1F5-8261-41E7-B2A8-96CF841B2882}"/>
              </a:ext>
            </a:extLst>
          </p:cNvPr>
          <p:cNvSpPr/>
          <p:nvPr/>
        </p:nvSpPr>
        <p:spPr>
          <a:xfrm>
            <a:off x="4815837" y="1983598"/>
            <a:ext cx="783103" cy="289080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701B7E87-329E-B700-E248-B900B5D59642}"/>
              </a:ext>
            </a:extLst>
          </p:cNvPr>
          <p:cNvSpPr>
            <a:spLocks noGrp="1"/>
          </p:cNvSpPr>
          <p:nvPr>
            <p:ph type="title"/>
          </p:nvPr>
        </p:nvSpPr>
        <p:spPr>
          <a:xfrm>
            <a:off x="396240" y="480457"/>
            <a:ext cx="6177280" cy="1178878"/>
          </a:xfrm>
        </p:spPr>
        <p:txBody>
          <a:bodyPr lIns="91440" tIns="45720" rIns="91440" bIns="45720" anchor="t">
            <a:normAutofit/>
          </a:bodyPr>
          <a:lstStyle/>
          <a:p>
            <a:r>
              <a:rPr lang="en-US">
                <a:solidFill>
                  <a:srgbClr val="3578AF"/>
                </a:solidFill>
                <a:cs typeface="Segoe UI"/>
              </a:rPr>
              <a:t>Dataset for Tasks 1 and 2</a:t>
            </a:r>
            <a:endParaRPr lang="en-US"/>
          </a:p>
        </p:txBody>
      </p:sp>
      <p:sp>
        <p:nvSpPr>
          <p:cNvPr id="18" name="Rectangle 17">
            <a:extLst>
              <a:ext uri="{FF2B5EF4-FFF2-40B4-BE49-F238E27FC236}">
                <a16:creationId xmlns:a16="http://schemas.microsoft.com/office/drawing/2014/main" id="{8DA8D604-B567-78ED-B9C6-4568D280C0E7}"/>
              </a:ext>
            </a:extLst>
          </p:cNvPr>
          <p:cNvSpPr/>
          <p:nvPr/>
        </p:nvSpPr>
        <p:spPr>
          <a:xfrm>
            <a:off x="3860796" y="1983597"/>
            <a:ext cx="955823" cy="289080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16F036-4840-FA5A-74F0-83342FA950B4}"/>
              </a:ext>
            </a:extLst>
          </p:cNvPr>
          <p:cNvPicPr>
            <a:picLocks noChangeAspect="1"/>
          </p:cNvPicPr>
          <p:nvPr/>
        </p:nvPicPr>
        <p:blipFill>
          <a:blip r:embed="rId5"/>
          <a:stretch>
            <a:fillRect/>
          </a:stretch>
        </p:blipFill>
        <p:spPr>
          <a:xfrm>
            <a:off x="11306175" y="0"/>
            <a:ext cx="885825" cy="495300"/>
          </a:xfrm>
          <a:prstGeom prst="rect">
            <a:avLst/>
          </a:prstGeom>
        </p:spPr>
      </p:pic>
      <p:pic>
        <p:nvPicPr>
          <p:cNvPr id="8" name="Picture 9">
            <a:extLst>
              <a:ext uri="{FF2B5EF4-FFF2-40B4-BE49-F238E27FC236}">
                <a16:creationId xmlns:a16="http://schemas.microsoft.com/office/drawing/2014/main" id="{5A9A4835-EE05-2E38-9AB6-E782E9C95F2E}"/>
              </a:ext>
            </a:extLst>
          </p:cNvPr>
          <p:cNvPicPr>
            <a:picLocks noChangeAspect="1"/>
          </p:cNvPicPr>
          <p:nvPr/>
        </p:nvPicPr>
        <p:blipFill>
          <a:blip r:embed="rId6"/>
          <a:stretch>
            <a:fillRect/>
          </a:stretch>
        </p:blipFill>
        <p:spPr>
          <a:xfrm>
            <a:off x="-1044" y="6429702"/>
            <a:ext cx="1066800" cy="428625"/>
          </a:xfrm>
          <a:prstGeom prst="rect">
            <a:avLst/>
          </a:prstGeom>
        </p:spPr>
      </p:pic>
      <p:sp>
        <p:nvSpPr>
          <p:cNvPr id="10" name="TextBox 9">
            <a:extLst>
              <a:ext uri="{FF2B5EF4-FFF2-40B4-BE49-F238E27FC236}">
                <a16:creationId xmlns:a16="http://schemas.microsoft.com/office/drawing/2014/main" id="{BBB5E745-7A53-6EB5-C0CA-F496587DE20F}"/>
              </a:ext>
            </a:extLst>
          </p:cNvPr>
          <p:cNvSpPr txBox="1"/>
          <p:nvPr/>
        </p:nvSpPr>
        <p:spPr>
          <a:xfrm>
            <a:off x="11663680" y="6431280"/>
            <a:ext cx="528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13.</a:t>
            </a:r>
            <a:endParaRPr lang="en-US">
              <a:cs typeface="Arial"/>
            </a:endParaRPr>
          </a:p>
        </p:txBody>
      </p:sp>
    </p:spTree>
    <p:extLst>
      <p:ext uri="{BB962C8B-B14F-4D97-AF65-F5344CB8AC3E}">
        <p14:creationId xmlns:p14="http://schemas.microsoft.com/office/powerpoint/2010/main" val="2159682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7ACE7F-D0EB-4E94-BEFC-78F2F7C84882}"/>
              </a:ext>
            </a:extLst>
          </p:cNvPr>
          <p:cNvSpPr txBox="1"/>
          <p:nvPr/>
        </p:nvSpPr>
        <p:spPr>
          <a:xfrm>
            <a:off x="1162929" y="1404425"/>
            <a:ext cx="9351889" cy="707886"/>
          </a:xfrm>
          <a:prstGeom prst="rect">
            <a:avLst/>
          </a:prstGeom>
          <a:noFill/>
        </p:spPr>
        <p:txBody>
          <a:bodyPr wrap="square" rtlCol="0">
            <a:spAutoFit/>
          </a:bodyPr>
          <a:lstStyle/>
          <a:p>
            <a:r>
              <a:rPr lang="en-US" sz="2000">
                <a:solidFill>
                  <a:schemeClr val="bg1"/>
                </a:solidFill>
              </a:rPr>
              <a:t>To determine if the tags crossed </a:t>
            </a:r>
            <a:r>
              <a:rPr lang="en-US" sz="2000" b="1">
                <a:solidFill>
                  <a:schemeClr val="bg1"/>
                </a:solidFill>
              </a:rPr>
              <a:t>the dock door </a:t>
            </a:r>
            <a:r>
              <a:rPr lang="en-US" sz="2000">
                <a:solidFill>
                  <a:schemeClr val="bg1"/>
                </a:solidFill>
              </a:rPr>
              <a:t>the bellow dataset has been used in the  ML analysis : </a:t>
            </a:r>
            <a:r>
              <a:rPr lang="en-US" sz="2000" b="1">
                <a:solidFill>
                  <a:schemeClr val="bg1"/>
                </a:solidFill>
              </a:rPr>
              <a:t> </a:t>
            </a:r>
          </a:p>
        </p:txBody>
      </p:sp>
      <p:sp>
        <p:nvSpPr>
          <p:cNvPr id="2" name="Title 2">
            <a:extLst>
              <a:ext uri="{FF2B5EF4-FFF2-40B4-BE49-F238E27FC236}">
                <a16:creationId xmlns:a16="http://schemas.microsoft.com/office/drawing/2014/main" id="{6B728112-B6C3-BA9A-9BF9-D2659CD51850}"/>
              </a:ext>
            </a:extLst>
          </p:cNvPr>
          <p:cNvSpPr>
            <a:spLocks noGrp="1"/>
          </p:cNvSpPr>
          <p:nvPr>
            <p:ph type="title"/>
          </p:nvPr>
        </p:nvSpPr>
        <p:spPr>
          <a:xfrm>
            <a:off x="396240" y="480457"/>
            <a:ext cx="6177280" cy="1178878"/>
          </a:xfrm>
        </p:spPr>
        <p:txBody>
          <a:bodyPr lIns="91440" tIns="45720" rIns="91440" bIns="45720" anchor="t">
            <a:normAutofit/>
          </a:bodyPr>
          <a:lstStyle/>
          <a:p>
            <a:r>
              <a:rPr lang="en-US">
                <a:solidFill>
                  <a:srgbClr val="3578AF"/>
                </a:solidFill>
                <a:cs typeface="Segoe UI"/>
              </a:rPr>
              <a:t>Dataset for Task 3</a:t>
            </a:r>
            <a:endParaRPr lang="en-US"/>
          </a:p>
        </p:txBody>
      </p:sp>
      <p:pic>
        <p:nvPicPr>
          <p:cNvPr id="4" name="Picture 3">
            <a:extLst>
              <a:ext uri="{FF2B5EF4-FFF2-40B4-BE49-F238E27FC236}">
                <a16:creationId xmlns:a16="http://schemas.microsoft.com/office/drawing/2014/main" id="{47B853E5-7052-E6B1-E386-B37397B1A741}"/>
              </a:ext>
            </a:extLst>
          </p:cNvPr>
          <p:cNvPicPr>
            <a:picLocks noChangeAspect="1"/>
          </p:cNvPicPr>
          <p:nvPr/>
        </p:nvPicPr>
        <p:blipFill>
          <a:blip r:embed="rId3"/>
          <a:stretch>
            <a:fillRect/>
          </a:stretch>
        </p:blipFill>
        <p:spPr>
          <a:xfrm>
            <a:off x="11306175" y="0"/>
            <a:ext cx="885825" cy="495300"/>
          </a:xfrm>
          <a:prstGeom prst="rect">
            <a:avLst/>
          </a:prstGeom>
        </p:spPr>
      </p:pic>
      <p:pic>
        <p:nvPicPr>
          <p:cNvPr id="7" name="Picture 18" descr="Icon&#10;&#10;Description automatically generated">
            <a:extLst>
              <a:ext uri="{FF2B5EF4-FFF2-40B4-BE49-F238E27FC236}">
                <a16:creationId xmlns:a16="http://schemas.microsoft.com/office/drawing/2014/main" id="{F729C75F-9EEA-6AAB-C942-2671E1FA7E71}"/>
              </a:ext>
            </a:extLst>
          </p:cNvPr>
          <p:cNvPicPr>
            <a:picLocks noChangeAspect="1"/>
          </p:cNvPicPr>
          <p:nvPr/>
        </p:nvPicPr>
        <p:blipFill>
          <a:blip r:embed="rId4"/>
          <a:stretch>
            <a:fillRect/>
          </a:stretch>
        </p:blipFill>
        <p:spPr>
          <a:xfrm>
            <a:off x="0" y="6010823"/>
            <a:ext cx="12192000" cy="861233"/>
          </a:xfrm>
          <a:prstGeom prst="rect">
            <a:avLst/>
          </a:prstGeom>
        </p:spPr>
      </p:pic>
      <p:pic>
        <p:nvPicPr>
          <p:cNvPr id="5" name="Picture 5">
            <a:extLst>
              <a:ext uri="{FF2B5EF4-FFF2-40B4-BE49-F238E27FC236}">
                <a16:creationId xmlns:a16="http://schemas.microsoft.com/office/drawing/2014/main" id="{475F600E-D827-E3DF-E883-BEA2B10C6793}"/>
              </a:ext>
            </a:extLst>
          </p:cNvPr>
          <p:cNvPicPr>
            <a:picLocks noChangeAspect="1"/>
          </p:cNvPicPr>
          <p:nvPr/>
        </p:nvPicPr>
        <p:blipFill>
          <a:blip r:embed="rId5"/>
          <a:stretch>
            <a:fillRect/>
          </a:stretch>
        </p:blipFill>
        <p:spPr>
          <a:xfrm>
            <a:off x="-1044" y="6429702"/>
            <a:ext cx="1066800" cy="428625"/>
          </a:xfrm>
          <a:prstGeom prst="rect">
            <a:avLst/>
          </a:prstGeom>
        </p:spPr>
      </p:pic>
      <p:sp>
        <p:nvSpPr>
          <p:cNvPr id="6" name="TextBox 5">
            <a:extLst>
              <a:ext uri="{FF2B5EF4-FFF2-40B4-BE49-F238E27FC236}">
                <a16:creationId xmlns:a16="http://schemas.microsoft.com/office/drawing/2014/main" id="{90FAC5B9-10C4-1EB1-0BBB-8EBA9C1D2799}"/>
              </a:ext>
            </a:extLst>
          </p:cNvPr>
          <p:cNvSpPr txBox="1"/>
          <p:nvPr/>
        </p:nvSpPr>
        <p:spPr>
          <a:xfrm>
            <a:off x="11684000" y="643128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14.</a:t>
            </a:r>
            <a:endParaRPr lang="en-US">
              <a:solidFill>
                <a:srgbClr val="FFFFFF"/>
              </a:solidFill>
            </a:endParaRPr>
          </a:p>
        </p:txBody>
      </p:sp>
      <p:pic>
        <p:nvPicPr>
          <p:cNvPr id="11" name="Picture 10">
            <a:extLst>
              <a:ext uri="{FF2B5EF4-FFF2-40B4-BE49-F238E27FC236}">
                <a16:creationId xmlns:a16="http://schemas.microsoft.com/office/drawing/2014/main" id="{44026CA7-5A34-447E-A580-C473E1C8794E}"/>
              </a:ext>
            </a:extLst>
          </p:cNvPr>
          <p:cNvPicPr>
            <a:picLocks noChangeAspect="1"/>
          </p:cNvPicPr>
          <p:nvPr/>
        </p:nvPicPr>
        <p:blipFill>
          <a:blip r:embed="rId6"/>
          <a:stretch>
            <a:fillRect/>
          </a:stretch>
        </p:blipFill>
        <p:spPr>
          <a:xfrm>
            <a:off x="1162929" y="2583303"/>
            <a:ext cx="9730596" cy="2059034"/>
          </a:xfrm>
          <a:prstGeom prst="rect">
            <a:avLst/>
          </a:prstGeom>
          <a:ln w="38100">
            <a:solidFill>
              <a:schemeClr val="bg1"/>
            </a:solidFill>
          </a:ln>
        </p:spPr>
      </p:pic>
      <p:sp>
        <p:nvSpPr>
          <p:cNvPr id="10" name="Rectangle 9">
            <a:extLst>
              <a:ext uri="{FF2B5EF4-FFF2-40B4-BE49-F238E27FC236}">
                <a16:creationId xmlns:a16="http://schemas.microsoft.com/office/drawing/2014/main" id="{C8B9EBD5-21F0-4781-9E2B-1645BC90594B}"/>
              </a:ext>
            </a:extLst>
          </p:cNvPr>
          <p:cNvSpPr/>
          <p:nvPr/>
        </p:nvSpPr>
        <p:spPr>
          <a:xfrm>
            <a:off x="3812345" y="2452234"/>
            <a:ext cx="647113" cy="232116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5693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687690"/>
            <a:ext cx="9141397" cy="923330"/>
          </a:xfrm>
        </p:spPr>
        <p:txBody>
          <a:bodyPr/>
          <a:lstStyle/>
          <a:p>
            <a:r>
              <a:rPr lang="en-US" sz="6000">
                <a:cs typeface="Segoe UI"/>
              </a:rPr>
              <a:t>IV.     Algorithms</a:t>
            </a:r>
            <a:endParaRPr lang="en-US" sz="6000"/>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3955796" y="2933915"/>
            <a:ext cx="4281244" cy="2411578"/>
          </a:xfrm>
        </p:spPr>
        <p:txBody>
          <a:bodyPr wrap="square" lIns="0" tIns="0" rIns="0" bIns="0" anchor="t">
            <a:noAutofit/>
          </a:bodyPr>
          <a:lstStyle/>
          <a:p>
            <a:pPr marL="342900" indent="-342900" algn="l">
              <a:buAutoNum type="arabicPeriod"/>
            </a:pPr>
            <a:r>
              <a:rPr lang="en-US" sz="2800">
                <a:cs typeface="Segoe UI"/>
              </a:rPr>
              <a:t>K-Nearest Neighbors</a:t>
            </a:r>
            <a:endParaRPr lang="en-US" sz="2800"/>
          </a:p>
          <a:p>
            <a:pPr marL="342900" indent="-342900" algn="l">
              <a:buAutoNum type="arabicPeriod"/>
            </a:pPr>
            <a:r>
              <a:rPr lang="en-US" sz="2800">
                <a:cs typeface="Segoe UI"/>
              </a:rPr>
              <a:t>Support Vector Machine</a:t>
            </a:r>
          </a:p>
          <a:p>
            <a:pPr marL="342900" indent="-342900" algn="l">
              <a:buAutoNum type="arabicPeriod"/>
            </a:pPr>
            <a:r>
              <a:rPr lang="en-US" sz="2800" err="1">
                <a:cs typeface="Segoe UI"/>
              </a:rPr>
              <a:t>XGBoost</a:t>
            </a:r>
            <a:endParaRPr lang="en-US" sz="2800">
              <a:cs typeface="Segoe UI"/>
            </a:endParaRPr>
          </a:p>
          <a:p>
            <a:pPr marL="342900" indent="-342900" algn="l">
              <a:buAutoNum type="arabicPeriod"/>
            </a:pPr>
            <a:r>
              <a:rPr lang="en-US" sz="2800">
                <a:cs typeface="Segoe UI"/>
              </a:rPr>
              <a:t>Neural Network</a:t>
            </a:r>
          </a:p>
        </p:txBody>
      </p:sp>
      <p:pic>
        <p:nvPicPr>
          <p:cNvPr id="5" name="Picture 4">
            <a:extLst>
              <a:ext uri="{FF2B5EF4-FFF2-40B4-BE49-F238E27FC236}">
                <a16:creationId xmlns:a16="http://schemas.microsoft.com/office/drawing/2014/main" id="{148AFD01-449C-415C-9E37-8B94F315F5AA}"/>
              </a:ext>
            </a:extLst>
          </p:cNvPr>
          <p:cNvPicPr>
            <a:picLocks noChangeAspect="1"/>
          </p:cNvPicPr>
          <p:nvPr/>
        </p:nvPicPr>
        <p:blipFill>
          <a:blip r:embed="rId3"/>
          <a:stretch>
            <a:fillRect/>
          </a:stretch>
        </p:blipFill>
        <p:spPr>
          <a:xfrm>
            <a:off x="11306175" y="0"/>
            <a:ext cx="885825" cy="495300"/>
          </a:xfrm>
          <a:prstGeom prst="rect">
            <a:avLst/>
          </a:prstGeom>
        </p:spPr>
      </p:pic>
      <p:pic>
        <p:nvPicPr>
          <p:cNvPr id="2" name="Picture 2">
            <a:extLst>
              <a:ext uri="{FF2B5EF4-FFF2-40B4-BE49-F238E27FC236}">
                <a16:creationId xmlns:a16="http://schemas.microsoft.com/office/drawing/2014/main" id="{D172CB76-1CD9-47EA-67F1-31F1E1E351C7}"/>
              </a:ext>
            </a:extLst>
          </p:cNvPr>
          <p:cNvPicPr>
            <a:picLocks noChangeAspect="1"/>
          </p:cNvPicPr>
          <p:nvPr/>
        </p:nvPicPr>
        <p:blipFill>
          <a:blip r:embed="rId4"/>
          <a:stretch>
            <a:fillRect/>
          </a:stretch>
        </p:blipFill>
        <p:spPr>
          <a:xfrm>
            <a:off x="-1044" y="6429701"/>
            <a:ext cx="1066800" cy="428625"/>
          </a:xfrm>
          <a:prstGeom prst="rect">
            <a:avLst/>
          </a:prstGeom>
        </p:spPr>
      </p:pic>
      <p:sp>
        <p:nvSpPr>
          <p:cNvPr id="3" name="TextBox 2">
            <a:extLst>
              <a:ext uri="{FF2B5EF4-FFF2-40B4-BE49-F238E27FC236}">
                <a16:creationId xmlns:a16="http://schemas.microsoft.com/office/drawing/2014/main" id="{0F5F0110-6968-8DE6-D5D4-FE731F37CFF9}"/>
              </a:ext>
            </a:extLst>
          </p:cNvPr>
          <p:cNvSpPr txBox="1"/>
          <p:nvPr/>
        </p:nvSpPr>
        <p:spPr>
          <a:xfrm>
            <a:off x="11684000" y="643128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cs typeface="Arial"/>
              </a:rPr>
              <a:t>15.</a:t>
            </a:r>
          </a:p>
        </p:txBody>
      </p:sp>
    </p:spTree>
    <p:extLst>
      <p:ext uri="{BB962C8B-B14F-4D97-AF65-F5344CB8AC3E}">
        <p14:creationId xmlns:p14="http://schemas.microsoft.com/office/powerpoint/2010/main" val="423648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600711" y="949642"/>
            <a:ext cx="5638800" cy="1178878"/>
          </a:xfrm>
        </p:spPr>
        <p:txBody>
          <a:bodyPr lIns="91440" tIns="45720" rIns="91440" bIns="45720" anchor="t">
            <a:normAutofit/>
          </a:bodyPr>
          <a:lstStyle/>
          <a:p>
            <a:r>
              <a:rPr lang="en-US"/>
              <a:t>K-Nearest Neighbors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84480" y="2087880"/>
            <a:ext cx="6512560" cy="3296920"/>
          </a:xfrm>
        </p:spPr>
        <p:txBody>
          <a:bodyPr vert="horz" lIns="91440" tIns="45720" rIns="91440" bIns="45720" rtlCol="0" anchor="t">
            <a:normAutofit/>
          </a:bodyPr>
          <a:lstStyle/>
          <a:p>
            <a:pPr lvl="1"/>
            <a:r>
              <a:rPr lang="en-US" altLang="en-US" sz="2400"/>
              <a:t>Supervised algorithm.</a:t>
            </a:r>
            <a:endParaRPr lang="en-US" altLang="en-US" sz="2400" b="1">
              <a:solidFill>
                <a:schemeClr val="accent1"/>
              </a:solidFill>
              <a:cs typeface="Segoe UI"/>
            </a:endParaRPr>
          </a:p>
          <a:p>
            <a:pPr lvl="1"/>
            <a:r>
              <a:rPr lang="en-US" sz="2400">
                <a:ea typeface="+mn-lt"/>
                <a:cs typeface="+mn-lt"/>
              </a:rPr>
              <a:t>Analyses k observations (training data) closest to the new observation (testing data).</a:t>
            </a:r>
            <a:endParaRPr lang="en-US" altLang="en-US" sz="2400" b="1">
              <a:solidFill>
                <a:schemeClr val="accent1"/>
              </a:solidFill>
              <a:cs typeface="Segoe UI"/>
            </a:endParaRPr>
          </a:p>
          <a:p>
            <a:pPr lvl="1"/>
            <a:r>
              <a:rPr lang="en-US" sz="2400">
                <a:ea typeface="+mn-lt"/>
                <a:cs typeface="+mn-lt"/>
              </a:rPr>
              <a:t>New observation is assigned the class that most of the k-nearest neighbors belong to.</a:t>
            </a:r>
            <a:endParaRPr lang="en-US" altLang="en-US" sz="2400" b="1">
              <a:solidFill>
                <a:schemeClr val="accent1"/>
              </a:solidFill>
            </a:endParaRPr>
          </a:p>
          <a:p>
            <a:endParaRPr lang="en-US" altLang="en-US" sz="2400"/>
          </a:p>
        </p:txBody>
      </p:sp>
      <p:sp>
        <p:nvSpPr>
          <p:cNvPr id="2" name="Oval 1">
            <a:extLst>
              <a:ext uri="{FF2B5EF4-FFF2-40B4-BE49-F238E27FC236}">
                <a16:creationId xmlns:a16="http://schemas.microsoft.com/office/drawing/2014/main" id="{78EBAC2F-0CAC-8D59-7713-CF6B7E61DBC9}"/>
              </a:ext>
            </a:extLst>
          </p:cNvPr>
          <p:cNvSpPr/>
          <p:nvPr/>
        </p:nvSpPr>
        <p:spPr>
          <a:xfrm>
            <a:off x="9966960" y="1772920"/>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BEE9A26-8A26-D7F2-FC0C-A0085087B8C0}"/>
              </a:ext>
            </a:extLst>
          </p:cNvPr>
          <p:cNvSpPr/>
          <p:nvPr/>
        </p:nvSpPr>
        <p:spPr>
          <a:xfrm>
            <a:off x="10861039" y="165099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F0A079-5479-4096-576D-560C133BD844}"/>
              </a:ext>
            </a:extLst>
          </p:cNvPr>
          <p:cNvSpPr/>
          <p:nvPr/>
        </p:nvSpPr>
        <p:spPr>
          <a:xfrm>
            <a:off x="9357359" y="224027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C2D5060-A3A6-83A3-0B45-5735534F74E6}"/>
              </a:ext>
            </a:extLst>
          </p:cNvPr>
          <p:cNvSpPr/>
          <p:nvPr/>
        </p:nvSpPr>
        <p:spPr>
          <a:xfrm>
            <a:off x="9926319" y="89915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C82738-DD58-ADE8-5F5E-17A418345475}"/>
              </a:ext>
            </a:extLst>
          </p:cNvPr>
          <p:cNvSpPr/>
          <p:nvPr/>
        </p:nvSpPr>
        <p:spPr>
          <a:xfrm>
            <a:off x="9580879" y="146811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DA1DAEE-F14B-C1BA-6E5F-756C000061EA}"/>
              </a:ext>
            </a:extLst>
          </p:cNvPr>
          <p:cNvSpPr/>
          <p:nvPr/>
        </p:nvSpPr>
        <p:spPr>
          <a:xfrm>
            <a:off x="10678159" y="71627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4B82D09-396E-7F58-75CD-D1F1BC803988}"/>
              </a:ext>
            </a:extLst>
          </p:cNvPr>
          <p:cNvSpPr/>
          <p:nvPr/>
        </p:nvSpPr>
        <p:spPr>
          <a:xfrm>
            <a:off x="9773919" y="252475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A250261-3B94-E258-2ADF-1734C66208B7}"/>
              </a:ext>
            </a:extLst>
          </p:cNvPr>
          <p:cNvSpPr/>
          <p:nvPr/>
        </p:nvSpPr>
        <p:spPr>
          <a:xfrm>
            <a:off x="10302239" y="141731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F2E6DF-7C59-03D3-AB6F-CEF132144C2B}"/>
              </a:ext>
            </a:extLst>
          </p:cNvPr>
          <p:cNvSpPr/>
          <p:nvPr/>
        </p:nvSpPr>
        <p:spPr>
          <a:xfrm>
            <a:off x="10424159" y="2280919"/>
            <a:ext cx="355600" cy="3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253BFC3-4F66-968B-49F1-81842F5BB8FC}"/>
              </a:ext>
            </a:extLst>
          </p:cNvPr>
          <p:cNvSpPr/>
          <p:nvPr/>
        </p:nvSpPr>
        <p:spPr>
          <a:xfrm>
            <a:off x="8971280" y="4922520"/>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C8CBB00-46E5-13FA-BC95-9E4A5071936F}"/>
              </a:ext>
            </a:extLst>
          </p:cNvPr>
          <p:cNvSpPr/>
          <p:nvPr/>
        </p:nvSpPr>
        <p:spPr>
          <a:xfrm>
            <a:off x="9469118" y="373379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A009367-F577-3C0C-DE00-4D0881FDCAD7}"/>
              </a:ext>
            </a:extLst>
          </p:cNvPr>
          <p:cNvSpPr/>
          <p:nvPr/>
        </p:nvSpPr>
        <p:spPr>
          <a:xfrm>
            <a:off x="8798558" y="354075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6DB0C59-2D8D-4AEF-A38A-93C5508E18A6}"/>
              </a:ext>
            </a:extLst>
          </p:cNvPr>
          <p:cNvSpPr/>
          <p:nvPr/>
        </p:nvSpPr>
        <p:spPr>
          <a:xfrm>
            <a:off x="9966958" y="395731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F258A2-6DE7-F647-25ED-95C48C7D67D4}"/>
              </a:ext>
            </a:extLst>
          </p:cNvPr>
          <p:cNvSpPr/>
          <p:nvPr/>
        </p:nvSpPr>
        <p:spPr>
          <a:xfrm>
            <a:off x="9062718" y="399795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01C2248-869A-67D9-536A-891B1AA379AA}"/>
              </a:ext>
            </a:extLst>
          </p:cNvPr>
          <p:cNvSpPr/>
          <p:nvPr/>
        </p:nvSpPr>
        <p:spPr>
          <a:xfrm>
            <a:off x="9154158" y="448563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B1B4FDE-7DC3-712A-F0C3-4C5AE6383CD7}"/>
              </a:ext>
            </a:extLst>
          </p:cNvPr>
          <p:cNvSpPr/>
          <p:nvPr/>
        </p:nvSpPr>
        <p:spPr>
          <a:xfrm>
            <a:off x="9245598" y="336803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EF07B53-7E13-81E5-B88D-0E05ED8044C0}"/>
              </a:ext>
            </a:extLst>
          </p:cNvPr>
          <p:cNvSpPr/>
          <p:nvPr/>
        </p:nvSpPr>
        <p:spPr>
          <a:xfrm>
            <a:off x="8442958" y="408939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9C6647E-77E0-CDC5-B30E-0D160D56DFA5}"/>
              </a:ext>
            </a:extLst>
          </p:cNvPr>
          <p:cNvSpPr/>
          <p:nvPr/>
        </p:nvSpPr>
        <p:spPr>
          <a:xfrm>
            <a:off x="9753598" y="4414518"/>
            <a:ext cx="355600" cy="355600"/>
          </a:xfrm>
          <a:prstGeom prst="ellipse">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5084743-E97B-3EA8-537D-936B27849F1D}"/>
              </a:ext>
            </a:extLst>
          </p:cNvPr>
          <p:cNvSpPr/>
          <p:nvPr/>
        </p:nvSpPr>
        <p:spPr>
          <a:xfrm>
            <a:off x="9357358" y="2860038"/>
            <a:ext cx="355600" cy="355600"/>
          </a:xfrm>
          <a:prstGeom prst="ellipse">
            <a:avLst/>
          </a:prstGeom>
          <a:solidFill>
            <a:schemeClr val="tx1">
              <a:lumMod val="95000"/>
            </a:schemeClr>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7E18A86-C009-ECBF-380A-33ACBDD7F0E2}"/>
              </a:ext>
            </a:extLst>
          </p:cNvPr>
          <p:cNvSpPr/>
          <p:nvPr/>
        </p:nvSpPr>
        <p:spPr>
          <a:xfrm>
            <a:off x="8748395" y="2200275"/>
            <a:ext cx="1574800" cy="1564640"/>
          </a:xfrm>
          <a:prstGeom prst="ellipse">
            <a:avLst/>
          </a:prstGeom>
          <a:noFill/>
          <a:ln w="127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2DE0376-6265-7D8E-7D4E-E60786FBBBA1}"/>
              </a:ext>
            </a:extLst>
          </p:cNvPr>
          <p:cNvSpPr/>
          <p:nvPr/>
        </p:nvSpPr>
        <p:spPr>
          <a:xfrm>
            <a:off x="8402954" y="1895474"/>
            <a:ext cx="2255520" cy="2194560"/>
          </a:xfrm>
          <a:prstGeom prst="ellipse">
            <a:avLst/>
          </a:prstGeom>
          <a:noFill/>
          <a:ln w="127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D1D3E46-640D-1A1D-85FC-9F62B887B854}"/>
              </a:ext>
            </a:extLst>
          </p:cNvPr>
          <p:cNvCxnSpPr/>
          <p:nvPr/>
        </p:nvCxnSpPr>
        <p:spPr>
          <a:xfrm>
            <a:off x="7722870" y="2007870"/>
            <a:ext cx="1412240" cy="7416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B1B82A-54F0-2074-5273-F3C3107A26BE}"/>
              </a:ext>
            </a:extLst>
          </p:cNvPr>
          <p:cNvCxnSpPr>
            <a:cxnSpLocks/>
          </p:cNvCxnSpPr>
          <p:nvPr/>
        </p:nvCxnSpPr>
        <p:spPr>
          <a:xfrm>
            <a:off x="7661910" y="2749550"/>
            <a:ext cx="944880" cy="162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Rectangle 8">
            <a:extLst>
              <a:ext uri="{FF2B5EF4-FFF2-40B4-BE49-F238E27FC236}">
                <a16:creationId xmlns:a16="http://schemas.microsoft.com/office/drawing/2014/main" id="{9D1EB67C-E1B1-8508-6483-0E1D49DDD3DC}"/>
              </a:ext>
            </a:extLst>
          </p:cNvPr>
          <p:cNvSpPr txBox="1">
            <a:spLocks noChangeArrowheads="1"/>
          </p:cNvSpPr>
          <p:nvPr/>
        </p:nvSpPr>
        <p:spPr>
          <a:xfrm>
            <a:off x="6878320" y="1732280"/>
            <a:ext cx="944880" cy="46228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a:solidFill>
                  <a:srgbClr val="C00000"/>
                </a:solidFill>
                <a:cs typeface="Segoe UI"/>
              </a:rPr>
              <a:t>k = 3</a:t>
            </a:r>
            <a:endParaRPr lang="en-US" altLang="en-US" sz="2400">
              <a:solidFill>
                <a:srgbClr val="C00000"/>
              </a:solidFill>
            </a:endParaRPr>
          </a:p>
        </p:txBody>
      </p:sp>
      <p:sp>
        <p:nvSpPr>
          <p:cNvPr id="31" name="Rectangle 8">
            <a:extLst>
              <a:ext uri="{FF2B5EF4-FFF2-40B4-BE49-F238E27FC236}">
                <a16:creationId xmlns:a16="http://schemas.microsoft.com/office/drawing/2014/main" id="{BCD78E3B-2780-6E51-D3C2-C2E3C079D963}"/>
              </a:ext>
            </a:extLst>
          </p:cNvPr>
          <p:cNvSpPr txBox="1">
            <a:spLocks noChangeArrowheads="1"/>
          </p:cNvSpPr>
          <p:nvPr/>
        </p:nvSpPr>
        <p:spPr>
          <a:xfrm>
            <a:off x="6827519" y="2504440"/>
            <a:ext cx="944880" cy="46228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a:solidFill>
                  <a:srgbClr val="3578AF"/>
                </a:solidFill>
                <a:cs typeface="Segoe UI"/>
              </a:rPr>
              <a:t>k = 5</a:t>
            </a:r>
            <a:endParaRPr lang="en-US" altLang="en-US" sz="2400">
              <a:solidFill>
                <a:srgbClr val="3578AF"/>
              </a:solidFill>
            </a:endParaRPr>
          </a:p>
        </p:txBody>
      </p:sp>
      <p:cxnSp>
        <p:nvCxnSpPr>
          <p:cNvPr id="32" name="Straight Arrow Connector 31">
            <a:extLst>
              <a:ext uri="{FF2B5EF4-FFF2-40B4-BE49-F238E27FC236}">
                <a16:creationId xmlns:a16="http://schemas.microsoft.com/office/drawing/2014/main" id="{61942531-2665-7D33-C1C6-75521849782A}"/>
              </a:ext>
            </a:extLst>
          </p:cNvPr>
          <p:cNvCxnSpPr>
            <a:cxnSpLocks/>
          </p:cNvCxnSpPr>
          <p:nvPr/>
        </p:nvCxnSpPr>
        <p:spPr>
          <a:xfrm flipV="1">
            <a:off x="7661910" y="3074670"/>
            <a:ext cx="1686560" cy="355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8">
            <a:extLst>
              <a:ext uri="{FF2B5EF4-FFF2-40B4-BE49-F238E27FC236}">
                <a16:creationId xmlns:a16="http://schemas.microsoft.com/office/drawing/2014/main" id="{53809666-D1B1-6142-3EB0-A1E8E73B247E}"/>
              </a:ext>
            </a:extLst>
          </p:cNvPr>
          <p:cNvSpPr txBox="1">
            <a:spLocks noChangeArrowheads="1"/>
          </p:cNvSpPr>
          <p:nvPr/>
        </p:nvSpPr>
        <p:spPr>
          <a:xfrm>
            <a:off x="6990079" y="3246120"/>
            <a:ext cx="833120" cy="37084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0">
                <a:cs typeface="Segoe UI"/>
              </a:rPr>
              <a:t>new</a:t>
            </a:r>
          </a:p>
        </p:txBody>
      </p:sp>
      <p:cxnSp>
        <p:nvCxnSpPr>
          <p:cNvPr id="34" name="Straight Arrow Connector 33">
            <a:extLst>
              <a:ext uri="{FF2B5EF4-FFF2-40B4-BE49-F238E27FC236}">
                <a16:creationId xmlns:a16="http://schemas.microsoft.com/office/drawing/2014/main" id="{27D0A3F3-0444-685A-46CF-7FCE014C99ED}"/>
              </a:ext>
            </a:extLst>
          </p:cNvPr>
          <p:cNvCxnSpPr>
            <a:cxnSpLocks/>
          </p:cNvCxnSpPr>
          <p:nvPr/>
        </p:nvCxnSpPr>
        <p:spPr>
          <a:xfrm flipH="1" flipV="1">
            <a:off x="10699749" y="2617470"/>
            <a:ext cx="538480" cy="6502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ectangle 8">
            <a:extLst>
              <a:ext uri="{FF2B5EF4-FFF2-40B4-BE49-F238E27FC236}">
                <a16:creationId xmlns:a16="http://schemas.microsoft.com/office/drawing/2014/main" id="{3D91D18B-34BB-7445-5CBF-2D8AD4A3C325}"/>
              </a:ext>
            </a:extLst>
          </p:cNvPr>
          <p:cNvSpPr txBox="1">
            <a:spLocks noChangeArrowheads="1"/>
          </p:cNvSpPr>
          <p:nvPr/>
        </p:nvSpPr>
        <p:spPr>
          <a:xfrm>
            <a:off x="11145518" y="3205480"/>
            <a:ext cx="833120" cy="37084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0">
                <a:cs typeface="Segoe UI"/>
              </a:rPr>
              <a:t>train</a:t>
            </a:r>
          </a:p>
        </p:txBody>
      </p:sp>
      <p:cxnSp>
        <p:nvCxnSpPr>
          <p:cNvPr id="36" name="Straight Arrow Connector 35">
            <a:extLst>
              <a:ext uri="{FF2B5EF4-FFF2-40B4-BE49-F238E27FC236}">
                <a16:creationId xmlns:a16="http://schemas.microsoft.com/office/drawing/2014/main" id="{CF87B723-C66A-1257-F826-26C21D40345B}"/>
              </a:ext>
            </a:extLst>
          </p:cNvPr>
          <p:cNvCxnSpPr>
            <a:cxnSpLocks/>
          </p:cNvCxnSpPr>
          <p:nvPr/>
        </p:nvCxnSpPr>
        <p:spPr>
          <a:xfrm flipH="1">
            <a:off x="10252708" y="3430270"/>
            <a:ext cx="965200" cy="6096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7" name="Picture 36">
            <a:extLst>
              <a:ext uri="{FF2B5EF4-FFF2-40B4-BE49-F238E27FC236}">
                <a16:creationId xmlns:a16="http://schemas.microsoft.com/office/drawing/2014/main" id="{8A33A16D-E077-4122-B903-28E47A003544}"/>
              </a:ext>
            </a:extLst>
          </p:cNvPr>
          <p:cNvPicPr>
            <a:picLocks noChangeAspect="1"/>
          </p:cNvPicPr>
          <p:nvPr/>
        </p:nvPicPr>
        <p:blipFill>
          <a:blip r:embed="rId3"/>
          <a:stretch>
            <a:fillRect/>
          </a:stretch>
        </p:blipFill>
        <p:spPr>
          <a:xfrm>
            <a:off x="11306175" y="0"/>
            <a:ext cx="885825" cy="495300"/>
          </a:xfrm>
          <a:prstGeom prst="rect">
            <a:avLst/>
          </a:prstGeom>
        </p:spPr>
      </p:pic>
      <p:pic>
        <p:nvPicPr>
          <p:cNvPr id="10" name="Picture 10">
            <a:extLst>
              <a:ext uri="{FF2B5EF4-FFF2-40B4-BE49-F238E27FC236}">
                <a16:creationId xmlns:a16="http://schemas.microsoft.com/office/drawing/2014/main" id="{2B149019-B16D-E433-89DE-29953E80EF9E}"/>
              </a:ext>
            </a:extLst>
          </p:cNvPr>
          <p:cNvPicPr>
            <a:picLocks noChangeAspect="1"/>
          </p:cNvPicPr>
          <p:nvPr/>
        </p:nvPicPr>
        <p:blipFill>
          <a:blip r:embed="rId4"/>
          <a:stretch>
            <a:fillRect/>
          </a:stretch>
        </p:blipFill>
        <p:spPr>
          <a:xfrm>
            <a:off x="-5080" y="6425247"/>
            <a:ext cx="1066800" cy="428625"/>
          </a:xfrm>
          <a:prstGeom prst="rect">
            <a:avLst/>
          </a:prstGeom>
        </p:spPr>
      </p:pic>
      <p:sp>
        <p:nvSpPr>
          <p:cNvPr id="11" name="TextBox 10">
            <a:extLst>
              <a:ext uri="{FF2B5EF4-FFF2-40B4-BE49-F238E27FC236}">
                <a16:creationId xmlns:a16="http://schemas.microsoft.com/office/drawing/2014/main" id="{25A422FB-6095-1039-022F-0EFCD228D1D5}"/>
              </a:ext>
            </a:extLst>
          </p:cNvPr>
          <p:cNvSpPr txBox="1"/>
          <p:nvPr/>
        </p:nvSpPr>
        <p:spPr>
          <a:xfrm>
            <a:off x="11663680" y="6461760"/>
            <a:ext cx="528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16.</a:t>
            </a:r>
            <a:endParaRPr lang="en-US">
              <a:solidFill>
                <a:srgbClr val="FFFFFF"/>
              </a:solidFill>
            </a:endParaRPr>
          </a:p>
        </p:txBody>
      </p:sp>
    </p:spTree>
    <p:extLst>
      <p:ext uri="{BB962C8B-B14F-4D97-AF65-F5344CB8AC3E}">
        <p14:creationId xmlns:p14="http://schemas.microsoft.com/office/powerpoint/2010/main" val="1023140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396240" y="988457"/>
            <a:ext cx="5831840" cy="1168718"/>
          </a:xfrm>
        </p:spPr>
        <p:txBody>
          <a:bodyPr lIns="91440" tIns="45720" rIns="91440" bIns="45720" anchor="t">
            <a:normAutofit fontScale="90000"/>
          </a:bodyPr>
          <a:lstStyle/>
          <a:p>
            <a:r>
              <a:rPr lang="en-US"/>
              <a:t>Support Vector Machine</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84480" y="2087880"/>
            <a:ext cx="6512560" cy="3296920"/>
          </a:xfrm>
        </p:spPr>
        <p:txBody>
          <a:bodyPr vert="horz" lIns="91440" tIns="45720" rIns="91440" bIns="45720" rtlCol="0" anchor="t">
            <a:normAutofit/>
          </a:bodyPr>
          <a:lstStyle/>
          <a:p>
            <a:pPr lvl="1"/>
            <a:r>
              <a:rPr lang="en-US" altLang="en-US" sz="2400"/>
              <a:t>Supervised algorithm.</a:t>
            </a:r>
            <a:endParaRPr lang="en-US" altLang="en-US" sz="2400" b="1">
              <a:solidFill>
                <a:schemeClr val="accent1"/>
              </a:solidFill>
              <a:cs typeface="Segoe UI"/>
            </a:endParaRPr>
          </a:p>
          <a:p>
            <a:pPr lvl="1"/>
            <a:r>
              <a:rPr lang="en-US" sz="2400">
                <a:ea typeface="+mn-lt"/>
                <a:cs typeface="+mn-lt"/>
              </a:rPr>
              <a:t>Kernel trick to transform the data into a higher dimension.</a:t>
            </a:r>
            <a:endParaRPr lang="en-US" altLang="en-US" sz="2400" b="1">
              <a:solidFill>
                <a:schemeClr val="accent1"/>
              </a:solidFill>
              <a:cs typeface="Segoe UI"/>
            </a:endParaRPr>
          </a:p>
          <a:p>
            <a:pPr lvl="1"/>
            <a:r>
              <a:rPr lang="en-US" sz="2400">
                <a:ea typeface="+mn-lt"/>
                <a:cs typeface="+mn-lt"/>
              </a:rPr>
              <a:t>Finds optimal decision boundary that maximizes the distance between the different classes.</a:t>
            </a:r>
            <a:endParaRPr lang="en-US" altLang="en-US" sz="2400" b="1">
              <a:solidFill>
                <a:schemeClr val="accent1"/>
              </a:solidFill>
            </a:endParaRPr>
          </a:p>
          <a:p>
            <a:endParaRPr lang="en-US" altLang="en-US" sz="2400"/>
          </a:p>
        </p:txBody>
      </p:sp>
      <p:pic>
        <p:nvPicPr>
          <p:cNvPr id="10" name="Picture 10" descr="Chart, scatter chart&#10;&#10;Description automatically generated">
            <a:extLst>
              <a:ext uri="{FF2B5EF4-FFF2-40B4-BE49-F238E27FC236}">
                <a16:creationId xmlns:a16="http://schemas.microsoft.com/office/drawing/2014/main" id="{782A5429-F907-886D-8F32-32D3B2BFCFC5}"/>
              </a:ext>
            </a:extLst>
          </p:cNvPr>
          <p:cNvPicPr>
            <a:picLocks noChangeAspect="1"/>
          </p:cNvPicPr>
          <p:nvPr/>
        </p:nvPicPr>
        <p:blipFill>
          <a:blip r:embed="rId3"/>
          <a:stretch>
            <a:fillRect/>
          </a:stretch>
        </p:blipFill>
        <p:spPr>
          <a:xfrm>
            <a:off x="8534400" y="228984"/>
            <a:ext cx="2743200" cy="2558716"/>
          </a:xfrm>
          <a:prstGeom prst="rect">
            <a:avLst/>
          </a:prstGeom>
        </p:spPr>
      </p:pic>
      <p:pic>
        <p:nvPicPr>
          <p:cNvPr id="11" name="Picture 28" descr="Diagram&#10;&#10;Description automatically generated">
            <a:extLst>
              <a:ext uri="{FF2B5EF4-FFF2-40B4-BE49-F238E27FC236}">
                <a16:creationId xmlns:a16="http://schemas.microsoft.com/office/drawing/2014/main" id="{3D22EF54-1CF0-4063-ECE9-5E501177EC42}"/>
              </a:ext>
            </a:extLst>
          </p:cNvPr>
          <p:cNvPicPr>
            <a:picLocks noChangeAspect="1"/>
          </p:cNvPicPr>
          <p:nvPr/>
        </p:nvPicPr>
        <p:blipFill>
          <a:blip r:embed="rId4"/>
          <a:stretch>
            <a:fillRect/>
          </a:stretch>
        </p:blipFill>
        <p:spPr>
          <a:xfrm>
            <a:off x="8534400" y="3794542"/>
            <a:ext cx="2743200" cy="1941134"/>
          </a:xfrm>
          <a:prstGeom prst="rect">
            <a:avLst/>
          </a:prstGeom>
        </p:spPr>
      </p:pic>
      <p:cxnSp>
        <p:nvCxnSpPr>
          <p:cNvPr id="29" name="Straight Arrow Connector 28">
            <a:extLst>
              <a:ext uri="{FF2B5EF4-FFF2-40B4-BE49-F238E27FC236}">
                <a16:creationId xmlns:a16="http://schemas.microsoft.com/office/drawing/2014/main" id="{75EAED49-FBBC-EFF1-3201-6B183600AECA}"/>
              </a:ext>
            </a:extLst>
          </p:cNvPr>
          <p:cNvCxnSpPr/>
          <p:nvPr/>
        </p:nvCxnSpPr>
        <p:spPr>
          <a:xfrm>
            <a:off x="9814560" y="2778760"/>
            <a:ext cx="0" cy="1127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Rectangle 8">
            <a:extLst>
              <a:ext uri="{FF2B5EF4-FFF2-40B4-BE49-F238E27FC236}">
                <a16:creationId xmlns:a16="http://schemas.microsoft.com/office/drawing/2014/main" id="{64E3E575-F8C2-F726-9193-19AB04903094}"/>
              </a:ext>
            </a:extLst>
          </p:cNvPr>
          <p:cNvSpPr txBox="1">
            <a:spLocks noChangeArrowheads="1"/>
          </p:cNvSpPr>
          <p:nvPr/>
        </p:nvSpPr>
        <p:spPr>
          <a:xfrm>
            <a:off x="9865358" y="3164840"/>
            <a:ext cx="1605280" cy="411480"/>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sz="2400" b="0">
                <a:cs typeface="Segoe UI"/>
              </a:rPr>
              <a:t>Kernel trick</a:t>
            </a:r>
          </a:p>
        </p:txBody>
      </p:sp>
      <p:sp>
        <p:nvSpPr>
          <p:cNvPr id="38" name="TextBox 37">
            <a:extLst>
              <a:ext uri="{FF2B5EF4-FFF2-40B4-BE49-F238E27FC236}">
                <a16:creationId xmlns:a16="http://schemas.microsoft.com/office/drawing/2014/main" id="{EE84EFA3-A022-C95A-70F2-B162805631E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9" name="TextBox 38">
            <a:extLst>
              <a:ext uri="{FF2B5EF4-FFF2-40B4-BE49-F238E27FC236}">
                <a16:creationId xmlns:a16="http://schemas.microsoft.com/office/drawing/2014/main" id="{608658BF-CC04-781A-A2A1-D535BD4ABD45}"/>
              </a:ext>
            </a:extLst>
          </p:cNvPr>
          <p:cNvSpPr txBox="1"/>
          <p:nvPr/>
        </p:nvSpPr>
        <p:spPr>
          <a:xfrm>
            <a:off x="7376795" y="5781675"/>
            <a:ext cx="49784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000000"/>
                </a:solidFill>
                <a:latin typeface="Arial"/>
                <a:cs typeface="Arial"/>
              </a:rPr>
              <a:t>Image: https://medium.com/analytics-vidhya/how-to-classify-non-linear-data-to-linear-data-bb2df1a6b781</a:t>
            </a:r>
          </a:p>
        </p:txBody>
      </p:sp>
      <p:pic>
        <p:nvPicPr>
          <p:cNvPr id="2" name="Picture 3">
            <a:extLst>
              <a:ext uri="{FF2B5EF4-FFF2-40B4-BE49-F238E27FC236}">
                <a16:creationId xmlns:a16="http://schemas.microsoft.com/office/drawing/2014/main" id="{ECBA532A-9696-6791-F421-FF9947EF7FD3}"/>
              </a:ext>
            </a:extLst>
          </p:cNvPr>
          <p:cNvPicPr>
            <a:picLocks noChangeAspect="1"/>
          </p:cNvPicPr>
          <p:nvPr/>
        </p:nvPicPr>
        <p:blipFill>
          <a:blip r:embed="rId5"/>
          <a:stretch>
            <a:fillRect/>
          </a:stretch>
        </p:blipFill>
        <p:spPr>
          <a:xfrm>
            <a:off x="-5080" y="6425247"/>
            <a:ext cx="1066800" cy="428625"/>
          </a:xfrm>
          <a:prstGeom prst="rect">
            <a:avLst/>
          </a:prstGeom>
        </p:spPr>
      </p:pic>
      <p:pic>
        <p:nvPicPr>
          <p:cNvPr id="4" name="Picture 3">
            <a:extLst>
              <a:ext uri="{FF2B5EF4-FFF2-40B4-BE49-F238E27FC236}">
                <a16:creationId xmlns:a16="http://schemas.microsoft.com/office/drawing/2014/main" id="{FE2AEEB9-F65F-9B87-5A32-6517016B029A}"/>
              </a:ext>
            </a:extLst>
          </p:cNvPr>
          <p:cNvPicPr>
            <a:picLocks noChangeAspect="1"/>
          </p:cNvPicPr>
          <p:nvPr/>
        </p:nvPicPr>
        <p:blipFill>
          <a:blip r:embed="rId6"/>
          <a:stretch>
            <a:fillRect/>
          </a:stretch>
        </p:blipFill>
        <p:spPr>
          <a:xfrm>
            <a:off x="11306175" y="0"/>
            <a:ext cx="885825" cy="495300"/>
          </a:xfrm>
          <a:prstGeom prst="rect">
            <a:avLst/>
          </a:prstGeom>
        </p:spPr>
      </p:pic>
      <p:sp>
        <p:nvSpPr>
          <p:cNvPr id="5" name="TextBox 4">
            <a:extLst>
              <a:ext uri="{FF2B5EF4-FFF2-40B4-BE49-F238E27FC236}">
                <a16:creationId xmlns:a16="http://schemas.microsoft.com/office/drawing/2014/main" id="{D1FD88ED-6F8B-786C-4348-255C90A6FBC2}"/>
              </a:ext>
            </a:extLst>
          </p:cNvPr>
          <p:cNvSpPr txBox="1"/>
          <p:nvPr/>
        </p:nvSpPr>
        <p:spPr>
          <a:xfrm>
            <a:off x="11684000" y="646176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17.</a:t>
            </a:r>
            <a:endParaRPr lang="en-US">
              <a:solidFill>
                <a:srgbClr val="FFFFFF"/>
              </a:solidFill>
            </a:endParaRPr>
          </a:p>
        </p:txBody>
      </p:sp>
    </p:spTree>
    <p:extLst>
      <p:ext uri="{BB962C8B-B14F-4D97-AF65-F5344CB8AC3E}">
        <p14:creationId xmlns:p14="http://schemas.microsoft.com/office/powerpoint/2010/main" val="1657713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410307" y="1095791"/>
            <a:ext cx="5831840" cy="1168718"/>
          </a:xfrm>
        </p:spPr>
        <p:txBody>
          <a:bodyPr lIns="91440" tIns="45720" rIns="91440" bIns="45720" anchor="t">
            <a:normAutofit/>
          </a:bodyPr>
          <a:lstStyle/>
          <a:p>
            <a:r>
              <a:rPr lang="en-US" err="1"/>
              <a:t>XGBoost</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84480" y="2087880"/>
            <a:ext cx="6512560" cy="3296920"/>
          </a:xfrm>
        </p:spPr>
        <p:txBody>
          <a:bodyPr vert="horz" lIns="91440" tIns="45720" rIns="91440" bIns="45720" rtlCol="0" anchor="t">
            <a:normAutofit/>
          </a:bodyPr>
          <a:lstStyle/>
          <a:p>
            <a:pPr lvl="1"/>
            <a:r>
              <a:rPr lang="en-US" altLang="en-US" sz="2400"/>
              <a:t>Supervised, ensemble algorithm.</a:t>
            </a:r>
            <a:endParaRPr lang="en-US" altLang="en-US" sz="2400" b="1">
              <a:solidFill>
                <a:schemeClr val="accent1"/>
              </a:solidFill>
              <a:cs typeface="Segoe UI"/>
            </a:endParaRPr>
          </a:p>
          <a:p>
            <a:pPr lvl="1"/>
            <a:r>
              <a:rPr lang="en-US" sz="2400">
                <a:ea typeface="+mn-lt"/>
                <a:cs typeface="+mn-lt"/>
              </a:rPr>
              <a:t>Trains fixed number of weak classifiers (decision trees with one or two levels).</a:t>
            </a:r>
            <a:endParaRPr lang="en-US" altLang="en-US" sz="2400" b="1">
              <a:solidFill>
                <a:srgbClr val="E23042"/>
              </a:solidFill>
              <a:ea typeface="+mn-lt"/>
              <a:cs typeface="+mn-lt"/>
            </a:endParaRPr>
          </a:p>
          <a:p>
            <a:pPr lvl="1"/>
            <a:r>
              <a:rPr lang="en-US" sz="2400">
                <a:ea typeface="+mn-lt"/>
                <a:cs typeface="+mn-lt"/>
              </a:rPr>
              <a:t>After one classifier is trained on the data, the next one is trained but preference is given to correctly classify the points that were wrongly classified by the previous classifiers.</a:t>
            </a:r>
            <a:endParaRPr lang="en-US" altLang="en-US" sz="2400" b="1">
              <a:solidFill>
                <a:schemeClr val="accent1"/>
              </a:solidFill>
              <a:cs typeface="Segoe UI"/>
            </a:endParaRPr>
          </a:p>
          <a:p>
            <a:endParaRPr lang="en-US" altLang="en-US" sz="2400"/>
          </a:p>
        </p:txBody>
      </p:sp>
      <p:sp>
        <p:nvSpPr>
          <p:cNvPr id="39" name="TextBox 38">
            <a:extLst>
              <a:ext uri="{FF2B5EF4-FFF2-40B4-BE49-F238E27FC236}">
                <a16:creationId xmlns:a16="http://schemas.microsoft.com/office/drawing/2014/main" id="{608658BF-CC04-781A-A2A1-D535BD4ABD45}"/>
              </a:ext>
            </a:extLst>
          </p:cNvPr>
          <p:cNvSpPr txBox="1"/>
          <p:nvPr/>
        </p:nvSpPr>
        <p:spPr>
          <a:xfrm>
            <a:off x="9947275" y="5801995"/>
            <a:ext cx="237744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latin typeface="Arial"/>
                <a:cs typeface="Arial"/>
              </a:rPr>
              <a:t>Image: https://www.geeksforgeeks.org/xgboost/</a:t>
            </a:r>
          </a:p>
        </p:txBody>
      </p:sp>
      <p:pic>
        <p:nvPicPr>
          <p:cNvPr id="2" name="Picture 3">
            <a:extLst>
              <a:ext uri="{FF2B5EF4-FFF2-40B4-BE49-F238E27FC236}">
                <a16:creationId xmlns:a16="http://schemas.microsoft.com/office/drawing/2014/main" id="{B35D6EB5-76E9-6189-6F1B-ACAACCB4DCBD}"/>
              </a:ext>
            </a:extLst>
          </p:cNvPr>
          <p:cNvPicPr>
            <a:picLocks noChangeAspect="1"/>
          </p:cNvPicPr>
          <p:nvPr/>
        </p:nvPicPr>
        <p:blipFill>
          <a:blip r:embed="rId3"/>
          <a:stretch>
            <a:fillRect/>
          </a:stretch>
        </p:blipFill>
        <p:spPr>
          <a:xfrm>
            <a:off x="7091680" y="1382151"/>
            <a:ext cx="4978400" cy="3443458"/>
          </a:xfrm>
          <a:prstGeom prst="rect">
            <a:avLst/>
          </a:prstGeom>
        </p:spPr>
      </p:pic>
      <p:pic>
        <p:nvPicPr>
          <p:cNvPr id="6" name="Picture 5">
            <a:extLst>
              <a:ext uri="{FF2B5EF4-FFF2-40B4-BE49-F238E27FC236}">
                <a16:creationId xmlns:a16="http://schemas.microsoft.com/office/drawing/2014/main" id="{E6738159-8F16-4FBF-958E-8541C78C274F}"/>
              </a:ext>
            </a:extLst>
          </p:cNvPr>
          <p:cNvPicPr>
            <a:picLocks noChangeAspect="1"/>
          </p:cNvPicPr>
          <p:nvPr/>
        </p:nvPicPr>
        <p:blipFill>
          <a:blip r:embed="rId4"/>
          <a:stretch>
            <a:fillRect/>
          </a:stretch>
        </p:blipFill>
        <p:spPr>
          <a:xfrm>
            <a:off x="11306175" y="0"/>
            <a:ext cx="885825" cy="495300"/>
          </a:xfrm>
          <a:prstGeom prst="rect">
            <a:avLst/>
          </a:prstGeom>
        </p:spPr>
      </p:pic>
      <p:pic>
        <p:nvPicPr>
          <p:cNvPr id="4" name="Picture 3">
            <a:extLst>
              <a:ext uri="{FF2B5EF4-FFF2-40B4-BE49-F238E27FC236}">
                <a16:creationId xmlns:a16="http://schemas.microsoft.com/office/drawing/2014/main" id="{12828ABF-7A63-11C6-D4D8-BD8672A9E11E}"/>
              </a:ext>
            </a:extLst>
          </p:cNvPr>
          <p:cNvPicPr>
            <a:picLocks noChangeAspect="1"/>
          </p:cNvPicPr>
          <p:nvPr/>
        </p:nvPicPr>
        <p:blipFill>
          <a:blip r:embed="rId5"/>
          <a:stretch>
            <a:fillRect/>
          </a:stretch>
        </p:blipFill>
        <p:spPr>
          <a:xfrm>
            <a:off x="-5080" y="6425247"/>
            <a:ext cx="1066800" cy="428625"/>
          </a:xfrm>
          <a:prstGeom prst="rect">
            <a:avLst/>
          </a:prstGeom>
        </p:spPr>
      </p:pic>
      <p:sp>
        <p:nvSpPr>
          <p:cNvPr id="5" name="TextBox 4">
            <a:extLst>
              <a:ext uri="{FF2B5EF4-FFF2-40B4-BE49-F238E27FC236}">
                <a16:creationId xmlns:a16="http://schemas.microsoft.com/office/drawing/2014/main" id="{2413F4F6-49DE-A820-C3EA-BE969FD6C205}"/>
              </a:ext>
            </a:extLst>
          </p:cNvPr>
          <p:cNvSpPr txBox="1"/>
          <p:nvPr/>
        </p:nvSpPr>
        <p:spPr>
          <a:xfrm>
            <a:off x="11673840" y="6461760"/>
            <a:ext cx="518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18.</a:t>
            </a:r>
            <a:endParaRPr lang="en-US">
              <a:solidFill>
                <a:srgbClr val="FFFFFF"/>
              </a:solidFill>
            </a:endParaRPr>
          </a:p>
        </p:txBody>
      </p:sp>
    </p:spTree>
    <p:extLst>
      <p:ext uri="{BB962C8B-B14F-4D97-AF65-F5344CB8AC3E}">
        <p14:creationId xmlns:p14="http://schemas.microsoft.com/office/powerpoint/2010/main" val="23122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E1F1AB59-EAEA-4515-9801-5070BBA8C4CB}"/>
              </a:ext>
            </a:extLst>
          </p:cNvPr>
          <p:cNvPicPr>
            <a:picLocks noChangeAspect="1"/>
          </p:cNvPicPr>
          <p:nvPr/>
        </p:nvPicPr>
        <p:blipFill>
          <a:blip r:embed="rId2">
            <a:alphaModFix amt="70000"/>
          </a:blip>
          <a:stretch>
            <a:fillRect/>
          </a:stretch>
        </p:blipFill>
        <p:spPr>
          <a:xfrm>
            <a:off x="7417110" y="0"/>
            <a:ext cx="4774890" cy="6858000"/>
          </a:xfrm>
          <a:prstGeom prst="rect">
            <a:avLst/>
          </a:prstGeom>
        </p:spPr>
      </p:pic>
      <p:sp>
        <p:nvSpPr>
          <p:cNvPr id="2" name="Title 1">
            <a:extLst>
              <a:ext uri="{FF2B5EF4-FFF2-40B4-BE49-F238E27FC236}">
                <a16:creationId xmlns:a16="http://schemas.microsoft.com/office/drawing/2014/main" id="{D253FF2A-FFE0-4EE6-8C34-A404365C1007}"/>
              </a:ext>
            </a:extLst>
          </p:cNvPr>
          <p:cNvSpPr>
            <a:spLocks noGrp="1"/>
          </p:cNvSpPr>
          <p:nvPr>
            <p:ph type="title"/>
          </p:nvPr>
        </p:nvSpPr>
        <p:spPr>
          <a:xfrm>
            <a:off x="500575" y="471267"/>
            <a:ext cx="6477000" cy="1189038"/>
          </a:xfrm>
        </p:spPr>
        <p:txBody>
          <a:bodyPr lIns="91440" tIns="45720" rIns="91440" bIns="45720" anchor="t">
            <a:noAutofit/>
          </a:bodyPr>
          <a:lstStyle/>
          <a:p>
            <a:endParaRPr lang="en-US" sz="2800" b="0">
              <a:solidFill>
                <a:schemeClr val="bg1">
                  <a:lumMod val="95000"/>
                  <a:lumOff val="5000"/>
                </a:schemeClr>
              </a:solidFill>
              <a:ea typeface="+mj-lt"/>
              <a:cs typeface="+mj-lt"/>
            </a:endParaRPr>
          </a:p>
          <a:p>
            <a:endParaRPr lang="en-US"/>
          </a:p>
        </p:txBody>
      </p:sp>
      <p:sp>
        <p:nvSpPr>
          <p:cNvPr id="3" name="Text Placeholder 2">
            <a:extLst>
              <a:ext uri="{FF2B5EF4-FFF2-40B4-BE49-F238E27FC236}">
                <a16:creationId xmlns:a16="http://schemas.microsoft.com/office/drawing/2014/main" id="{05718214-B47B-40D2-BA27-38222C0F2DA2}"/>
              </a:ext>
            </a:extLst>
          </p:cNvPr>
          <p:cNvSpPr>
            <a:spLocks noGrp="1"/>
          </p:cNvSpPr>
          <p:nvPr>
            <p:ph type="body" sz="quarter" idx="11"/>
          </p:nvPr>
        </p:nvSpPr>
        <p:spPr>
          <a:xfrm>
            <a:off x="500575" y="1308295"/>
            <a:ext cx="6364459" cy="5078438"/>
          </a:xfrm>
        </p:spPr>
        <p:txBody>
          <a:bodyPr/>
          <a:lstStyle/>
          <a:p>
            <a:pPr marL="400050" indent="-400050">
              <a:buAutoNum type="romanUcPeriod"/>
            </a:pPr>
            <a:r>
              <a:rPr lang="en-US"/>
              <a:t>Introduction of MOJIX &amp; Problem statement </a:t>
            </a:r>
          </a:p>
          <a:p>
            <a:pPr marL="400050" indent="-400050">
              <a:buAutoNum type="romanUcPeriod"/>
            </a:pPr>
            <a:endParaRPr lang="en-US"/>
          </a:p>
          <a:p>
            <a:pPr marL="400050" indent="-400050">
              <a:buAutoNum type="romanUcPeriod"/>
            </a:pPr>
            <a:r>
              <a:rPr lang="en-US"/>
              <a:t>Literature review </a:t>
            </a:r>
          </a:p>
          <a:p>
            <a:pPr marL="400050" indent="-400050">
              <a:buAutoNum type="romanUcPeriod"/>
            </a:pPr>
            <a:endParaRPr lang="en-US"/>
          </a:p>
          <a:p>
            <a:pPr marL="400050" indent="-400050">
              <a:buAutoNum type="romanUcPeriod"/>
            </a:pPr>
            <a:r>
              <a:rPr lang="en-US"/>
              <a:t>Dataset description </a:t>
            </a:r>
          </a:p>
          <a:p>
            <a:pPr marL="400050" indent="-400050">
              <a:buAutoNum type="romanUcPeriod"/>
            </a:pPr>
            <a:endParaRPr lang="en-US"/>
          </a:p>
          <a:p>
            <a:pPr marL="400050" indent="-400050">
              <a:buAutoNum type="romanUcPeriod"/>
            </a:pPr>
            <a:r>
              <a:rPr lang="en-US"/>
              <a:t>Algorithms </a:t>
            </a:r>
          </a:p>
          <a:p>
            <a:pPr marL="400050" indent="-400050">
              <a:buAutoNum type="romanUcPeriod"/>
            </a:pPr>
            <a:endParaRPr lang="en-US"/>
          </a:p>
          <a:p>
            <a:pPr marL="400050" indent="-400050">
              <a:buAutoNum type="romanUcPeriod"/>
            </a:pPr>
            <a:r>
              <a:rPr lang="en-US"/>
              <a:t>Results </a:t>
            </a:r>
          </a:p>
          <a:p>
            <a:pPr marL="400050" indent="-400050">
              <a:buAutoNum type="romanUcPeriod"/>
            </a:pPr>
            <a:endParaRPr lang="en-US"/>
          </a:p>
          <a:p>
            <a:pPr marL="400050" indent="-400050">
              <a:buAutoNum type="romanUcPeriod"/>
            </a:pPr>
            <a:r>
              <a:rPr lang="en-US"/>
              <a:t>Conclusion </a:t>
            </a:r>
          </a:p>
        </p:txBody>
      </p:sp>
      <p:pic>
        <p:nvPicPr>
          <p:cNvPr id="6" name="Picture 5">
            <a:extLst>
              <a:ext uri="{FF2B5EF4-FFF2-40B4-BE49-F238E27FC236}">
                <a16:creationId xmlns:a16="http://schemas.microsoft.com/office/drawing/2014/main" id="{BAA269E5-4969-433B-8F56-369C08983559}"/>
              </a:ext>
            </a:extLst>
          </p:cNvPr>
          <p:cNvPicPr>
            <a:picLocks noChangeAspect="1"/>
          </p:cNvPicPr>
          <p:nvPr/>
        </p:nvPicPr>
        <p:blipFill>
          <a:blip r:embed="rId3"/>
          <a:stretch>
            <a:fillRect/>
          </a:stretch>
        </p:blipFill>
        <p:spPr>
          <a:xfrm>
            <a:off x="11306175" y="0"/>
            <a:ext cx="885825" cy="495300"/>
          </a:xfrm>
          <a:prstGeom prst="rect">
            <a:avLst/>
          </a:prstGeom>
        </p:spPr>
      </p:pic>
      <p:sp>
        <p:nvSpPr>
          <p:cNvPr id="4" name="Title 2">
            <a:extLst>
              <a:ext uri="{FF2B5EF4-FFF2-40B4-BE49-F238E27FC236}">
                <a16:creationId xmlns:a16="http://schemas.microsoft.com/office/drawing/2014/main" id="{0DD79E80-BC8B-B0F1-BED6-447568DE80A9}"/>
              </a:ext>
            </a:extLst>
          </p:cNvPr>
          <p:cNvSpPr txBox="1">
            <a:spLocks/>
          </p:cNvSpPr>
          <p:nvPr/>
        </p:nvSpPr>
        <p:spPr>
          <a:xfrm>
            <a:off x="497840" y="470297"/>
            <a:ext cx="5831840" cy="1168718"/>
          </a:xfrm>
          <a:prstGeom prst="rect">
            <a:avLst/>
          </a:prstGeom>
        </p:spPr>
        <p:txBody>
          <a:bodyPr lIns="91440" tIns="45720" rIns="91440" bIns="45720" anchor="t">
            <a:normAutofit fontScale="97500"/>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US"/>
              <a:t>Presentation Overview</a:t>
            </a:r>
          </a:p>
        </p:txBody>
      </p:sp>
      <p:pic>
        <p:nvPicPr>
          <p:cNvPr id="11" name="Picture 11" descr="Icon&#10;&#10;Description automatically generated">
            <a:extLst>
              <a:ext uri="{FF2B5EF4-FFF2-40B4-BE49-F238E27FC236}">
                <a16:creationId xmlns:a16="http://schemas.microsoft.com/office/drawing/2014/main" id="{89FC1601-48F2-0B6E-9F53-437DCBC8C325}"/>
              </a:ext>
            </a:extLst>
          </p:cNvPr>
          <p:cNvPicPr>
            <a:picLocks noChangeAspect="1"/>
          </p:cNvPicPr>
          <p:nvPr/>
        </p:nvPicPr>
        <p:blipFill>
          <a:blip r:embed="rId4"/>
          <a:stretch>
            <a:fillRect/>
          </a:stretch>
        </p:blipFill>
        <p:spPr>
          <a:xfrm>
            <a:off x="0" y="6010823"/>
            <a:ext cx="12232640" cy="87139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7779831-D58C-6191-0F73-55843F90FF2E}"/>
              </a:ext>
            </a:extLst>
          </p:cNvPr>
          <p:cNvPicPr>
            <a:picLocks noChangeAspect="1"/>
          </p:cNvPicPr>
          <p:nvPr/>
        </p:nvPicPr>
        <p:blipFill>
          <a:blip r:embed="rId5"/>
          <a:stretch>
            <a:fillRect/>
          </a:stretch>
        </p:blipFill>
        <p:spPr>
          <a:xfrm>
            <a:off x="-1091" y="6430837"/>
            <a:ext cx="1065857" cy="431019"/>
          </a:xfrm>
          <a:prstGeom prst="rect">
            <a:avLst/>
          </a:prstGeom>
        </p:spPr>
      </p:pic>
      <p:sp>
        <p:nvSpPr>
          <p:cNvPr id="10" name="TextBox 9">
            <a:extLst>
              <a:ext uri="{FF2B5EF4-FFF2-40B4-BE49-F238E27FC236}">
                <a16:creationId xmlns:a16="http://schemas.microsoft.com/office/drawing/2014/main" id="{014C517E-9F54-6E61-C343-40D5B1B7DEB6}"/>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2.</a:t>
            </a:r>
            <a:endParaRPr lang="en-US"/>
          </a:p>
        </p:txBody>
      </p:sp>
    </p:spTree>
    <p:extLst>
      <p:ext uri="{BB962C8B-B14F-4D97-AF65-F5344CB8AC3E}">
        <p14:creationId xmlns:p14="http://schemas.microsoft.com/office/powerpoint/2010/main" val="95986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353642" y="1053037"/>
            <a:ext cx="5831840" cy="1168718"/>
          </a:xfrm>
        </p:spPr>
        <p:txBody>
          <a:bodyPr lIns="91440" tIns="45720" rIns="91440" bIns="45720" anchor="t">
            <a:normAutofit/>
          </a:bodyPr>
          <a:lstStyle/>
          <a:p>
            <a:r>
              <a:rPr lang="en-US"/>
              <a:t>Neural Network</a:t>
            </a:r>
            <a:endParaRPr lang="en-US">
              <a:cs typeface="Segoe UI"/>
            </a:endParaRP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284480" y="1630680"/>
            <a:ext cx="6512560" cy="3967480"/>
          </a:xfrm>
        </p:spPr>
        <p:txBody>
          <a:bodyPr vert="horz" lIns="91440" tIns="45720" rIns="91440" bIns="45720" rtlCol="0" anchor="t">
            <a:normAutofit/>
          </a:bodyPr>
          <a:lstStyle/>
          <a:p>
            <a:pPr lvl="1"/>
            <a:r>
              <a:rPr lang="en-US" altLang="en-US" sz="2400"/>
              <a:t>Supervised algorithm.</a:t>
            </a:r>
            <a:endParaRPr lang="en-US" altLang="en-US" sz="2400" b="1">
              <a:solidFill>
                <a:schemeClr val="accent1"/>
              </a:solidFill>
              <a:cs typeface="Segoe UI"/>
            </a:endParaRPr>
          </a:p>
          <a:p>
            <a:pPr lvl="1"/>
            <a:r>
              <a:rPr lang="en-US" sz="2400">
                <a:ea typeface="+mn-lt"/>
                <a:cs typeface="+mn-lt"/>
              </a:rPr>
              <a:t>Starts with input layer, ends with output layer with at least one hidden layer in between. </a:t>
            </a:r>
            <a:endParaRPr lang="en-US" altLang="en-US" sz="2400" b="1">
              <a:solidFill>
                <a:srgbClr val="E23042"/>
              </a:solidFill>
              <a:ea typeface="+mn-lt"/>
              <a:cs typeface="+mn-lt"/>
            </a:endParaRPr>
          </a:p>
          <a:p>
            <a:pPr lvl="1"/>
            <a:r>
              <a:rPr lang="en-US" sz="2400">
                <a:ea typeface="+mn-lt"/>
                <a:cs typeface="+mn-lt"/>
              </a:rPr>
              <a:t>All layers contain one or more neurons.</a:t>
            </a:r>
            <a:endParaRPr lang="en-US"/>
          </a:p>
          <a:p>
            <a:pPr lvl="1"/>
            <a:r>
              <a:rPr lang="en-US" sz="2400">
                <a:ea typeface="+mn-lt"/>
                <a:cs typeface="+mn-lt"/>
              </a:rPr>
              <a:t>Each hidden layer processes the data coming from the previous layer to predict a specific target value, with the input layer taking the raw data, and the output layer outputting the prediction</a:t>
            </a:r>
            <a:endParaRPr lang="en-US" altLang="en-US" sz="2400" b="1">
              <a:solidFill>
                <a:schemeClr val="accent1"/>
              </a:solidFill>
              <a:cs typeface="Segoe UI"/>
            </a:endParaRPr>
          </a:p>
          <a:p>
            <a:endParaRPr lang="en-US" altLang="en-US" sz="2400"/>
          </a:p>
        </p:txBody>
      </p:sp>
      <p:sp>
        <p:nvSpPr>
          <p:cNvPr id="39" name="TextBox 38">
            <a:extLst>
              <a:ext uri="{FF2B5EF4-FFF2-40B4-BE49-F238E27FC236}">
                <a16:creationId xmlns:a16="http://schemas.microsoft.com/office/drawing/2014/main" id="{608658BF-CC04-781A-A2A1-D535BD4ABD45}"/>
              </a:ext>
            </a:extLst>
          </p:cNvPr>
          <p:cNvSpPr txBox="1"/>
          <p:nvPr/>
        </p:nvSpPr>
        <p:spPr>
          <a:xfrm>
            <a:off x="6736715" y="5781675"/>
            <a:ext cx="569976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000000"/>
                </a:solidFill>
                <a:latin typeface="Arial"/>
                <a:cs typeface="Arial"/>
              </a:rPr>
              <a:t>Image: https://www.researchgate.net/figure/Artificial-neural-network-architecture-ANN-i-h-1-h-2-h-n-o_fig1_321259051</a:t>
            </a:r>
          </a:p>
        </p:txBody>
      </p:sp>
      <p:pic>
        <p:nvPicPr>
          <p:cNvPr id="4" name="Picture 4" descr="Diagram&#10;&#10;Description automatically generated">
            <a:extLst>
              <a:ext uri="{FF2B5EF4-FFF2-40B4-BE49-F238E27FC236}">
                <a16:creationId xmlns:a16="http://schemas.microsoft.com/office/drawing/2014/main" id="{218B827F-45B2-D6A8-8BAE-71B06BEA7669}"/>
              </a:ext>
            </a:extLst>
          </p:cNvPr>
          <p:cNvPicPr>
            <a:picLocks noChangeAspect="1"/>
          </p:cNvPicPr>
          <p:nvPr/>
        </p:nvPicPr>
        <p:blipFill>
          <a:blip r:embed="rId3"/>
          <a:stretch>
            <a:fillRect/>
          </a:stretch>
        </p:blipFill>
        <p:spPr>
          <a:xfrm>
            <a:off x="6847840" y="2042983"/>
            <a:ext cx="5303520" cy="3158115"/>
          </a:xfrm>
          <a:prstGeom prst="rect">
            <a:avLst/>
          </a:prstGeom>
        </p:spPr>
      </p:pic>
      <p:pic>
        <p:nvPicPr>
          <p:cNvPr id="2" name="Picture 3">
            <a:extLst>
              <a:ext uri="{FF2B5EF4-FFF2-40B4-BE49-F238E27FC236}">
                <a16:creationId xmlns:a16="http://schemas.microsoft.com/office/drawing/2014/main" id="{853FDD2A-C089-8F25-539A-13835B13185E}"/>
              </a:ext>
            </a:extLst>
          </p:cNvPr>
          <p:cNvPicPr>
            <a:picLocks noChangeAspect="1"/>
          </p:cNvPicPr>
          <p:nvPr/>
        </p:nvPicPr>
        <p:blipFill>
          <a:blip r:embed="rId4"/>
          <a:stretch>
            <a:fillRect/>
          </a:stretch>
        </p:blipFill>
        <p:spPr>
          <a:xfrm>
            <a:off x="-5080" y="6425247"/>
            <a:ext cx="1066800" cy="428625"/>
          </a:xfrm>
          <a:prstGeom prst="rect">
            <a:avLst/>
          </a:prstGeom>
        </p:spPr>
      </p:pic>
      <p:sp>
        <p:nvSpPr>
          <p:cNvPr id="5" name="TextBox 4">
            <a:extLst>
              <a:ext uri="{FF2B5EF4-FFF2-40B4-BE49-F238E27FC236}">
                <a16:creationId xmlns:a16="http://schemas.microsoft.com/office/drawing/2014/main" id="{B8D377B9-5C20-E847-FD37-00398F11FB60}"/>
              </a:ext>
            </a:extLst>
          </p:cNvPr>
          <p:cNvSpPr txBox="1"/>
          <p:nvPr/>
        </p:nvSpPr>
        <p:spPr>
          <a:xfrm>
            <a:off x="11684000" y="646176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19.</a:t>
            </a:r>
            <a:endParaRPr lang="en-US">
              <a:solidFill>
                <a:srgbClr val="FFFFFF"/>
              </a:solidFill>
            </a:endParaRPr>
          </a:p>
        </p:txBody>
      </p:sp>
    </p:spTree>
    <p:extLst>
      <p:ext uri="{BB962C8B-B14F-4D97-AF65-F5344CB8AC3E}">
        <p14:creationId xmlns:p14="http://schemas.microsoft.com/office/powerpoint/2010/main" val="1180261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368104" y="1002616"/>
            <a:ext cx="5831840" cy="1168718"/>
          </a:xfrm>
        </p:spPr>
        <p:txBody>
          <a:bodyPr lIns="91440" tIns="45720" rIns="91440" bIns="45720" anchor="t">
            <a:normAutofit/>
          </a:bodyPr>
          <a:lstStyle/>
          <a:p>
            <a:r>
              <a:rPr lang="en-US"/>
              <a:t>Our hyperparameters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467360" y="1630680"/>
            <a:ext cx="5273040" cy="4150360"/>
          </a:xfrm>
        </p:spPr>
        <p:txBody>
          <a:bodyPr vert="horz" lIns="91440" tIns="45720" rIns="91440" bIns="45720" rtlCol="0" anchor="t">
            <a:normAutofit fontScale="92500" lnSpcReduction="10000"/>
          </a:bodyPr>
          <a:lstStyle/>
          <a:p>
            <a:r>
              <a:rPr lang="en-US" sz="2400">
                <a:ea typeface="+mn-lt"/>
                <a:cs typeface="+mn-lt"/>
              </a:rPr>
              <a:t>KNN:</a:t>
            </a:r>
            <a:endParaRPr lang="en-US"/>
          </a:p>
          <a:p>
            <a:pPr marL="342900" indent="-342900">
              <a:buChar char="•"/>
            </a:pPr>
            <a:r>
              <a:rPr lang="en-US" sz="2400" b="0">
                <a:ea typeface="+mn-lt"/>
                <a:cs typeface="+mn-lt"/>
              </a:rPr>
              <a:t>k = 3 and k = 5</a:t>
            </a:r>
            <a:endParaRPr lang="en-US" b="0">
              <a:ea typeface="+mn-lt"/>
              <a:cs typeface="+mn-lt"/>
            </a:endParaRPr>
          </a:p>
          <a:p>
            <a:r>
              <a:rPr lang="en-US" sz="2400">
                <a:ea typeface="+mn-lt"/>
                <a:cs typeface="+mn-lt"/>
              </a:rPr>
              <a:t>SVM </a:t>
            </a:r>
            <a:endParaRPr lang="en-US" b="0">
              <a:ea typeface="+mn-lt"/>
              <a:cs typeface="+mn-lt"/>
            </a:endParaRPr>
          </a:p>
          <a:p>
            <a:pPr marL="342900" indent="-342900">
              <a:buChar char="•"/>
            </a:pPr>
            <a:r>
              <a:rPr lang="en-US" sz="2400" b="0">
                <a:ea typeface="+mn-lt"/>
                <a:cs typeface="+mn-lt"/>
              </a:rPr>
              <a:t>C =10, </a:t>
            </a:r>
            <a:endParaRPr lang="en-US" b="0">
              <a:ea typeface="+mn-lt"/>
              <a:cs typeface="+mn-lt"/>
            </a:endParaRPr>
          </a:p>
          <a:p>
            <a:pPr marL="342900" indent="-342900">
              <a:buChar char="•"/>
            </a:pPr>
            <a:r>
              <a:rPr lang="en-US" sz="2400" b="0">
                <a:ea typeface="+mn-lt"/>
                <a:cs typeface="+mn-lt"/>
              </a:rPr>
              <a:t>gamma = 0.01</a:t>
            </a:r>
            <a:endParaRPr lang="en-US" b="0">
              <a:ea typeface="+mn-lt"/>
              <a:cs typeface="+mn-lt"/>
            </a:endParaRPr>
          </a:p>
          <a:p>
            <a:pPr marL="342900" indent="-342900">
              <a:buChar char="•"/>
            </a:pPr>
            <a:r>
              <a:rPr lang="en-US" sz="2400" b="0">
                <a:ea typeface="+mn-lt"/>
                <a:cs typeface="+mn-lt"/>
              </a:rPr>
              <a:t>Kernel = radial basis</a:t>
            </a:r>
            <a:endParaRPr lang="en-US" b="0">
              <a:ea typeface="+mn-lt"/>
              <a:cs typeface="+mn-lt"/>
            </a:endParaRPr>
          </a:p>
          <a:p>
            <a:pPr marL="0" lvl="1" indent="0">
              <a:buNone/>
            </a:pPr>
            <a:r>
              <a:rPr lang="en-US" sz="2400" b="1" err="1">
                <a:ea typeface="+mn-lt"/>
                <a:cs typeface="+mn-lt"/>
              </a:rPr>
              <a:t>XGBoost</a:t>
            </a:r>
            <a:r>
              <a:rPr lang="en-US" sz="2400">
                <a:ea typeface="+mn-lt"/>
                <a:cs typeface="+mn-lt"/>
              </a:rPr>
              <a:t> </a:t>
            </a:r>
            <a:endParaRPr lang="en-US">
              <a:ea typeface="+mn-lt"/>
              <a:cs typeface="+mn-lt"/>
            </a:endParaRPr>
          </a:p>
          <a:p>
            <a:pPr lvl="1"/>
            <a:r>
              <a:rPr lang="en-US" sz="2400">
                <a:ea typeface="+mn-lt"/>
                <a:cs typeface="+mn-lt"/>
              </a:rPr>
              <a:t>Number of weak classifiers (single-level decision trees) = 100</a:t>
            </a:r>
            <a:endParaRPr lang="en-US">
              <a:ea typeface="+mn-lt"/>
              <a:cs typeface="+mn-lt"/>
            </a:endParaRPr>
          </a:p>
          <a:p>
            <a:pPr lvl="1"/>
            <a:r>
              <a:rPr lang="en-US" sz="2400">
                <a:ea typeface="+mn-lt"/>
                <a:cs typeface="+mn-lt"/>
              </a:rPr>
              <a:t>Learning rate was set to 1</a:t>
            </a:r>
            <a:endParaRPr lang="en-US">
              <a:cs typeface="Segoe UI"/>
            </a:endParaRPr>
          </a:p>
          <a:p>
            <a:pPr marL="0" lvl="1" indent="0">
              <a:buNone/>
            </a:pPr>
            <a:endParaRPr lang="en-US" sz="2400" b="1">
              <a:cs typeface="Segoe UI"/>
            </a:endParaRPr>
          </a:p>
          <a:p>
            <a:endParaRPr lang="en-US" altLang="en-US" sz="2400"/>
          </a:p>
        </p:txBody>
      </p:sp>
      <p:sp>
        <p:nvSpPr>
          <p:cNvPr id="39" name="TextBox 38">
            <a:extLst>
              <a:ext uri="{FF2B5EF4-FFF2-40B4-BE49-F238E27FC236}">
                <a16:creationId xmlns:a16="http://schemas.microsoft.com/office/drawing/2014/main" id="{608658BF-CC04-781A-A2A1-D535BD4ABD45}"/>
              </a:ext>
            </a:extLst>
          </p:cNvPr>
          <p:cNvSpPr txBox="1"/>
          <p:nvPr/>
        </p:nvSpPr>
        <p:spPr>
          <a:xfrm>
            <a:off x="6736715" y="5781675"/>
            <a:ext cx="569976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rgbClr val="000000"/>
                </a:solidFill>
                <a:latin typeface="Arial"/>
                <a:cs typeface="Arial"/>
              </a:rPr>
              <a:t>Image: https://www.researchgate.net/figure/Artificial-neural-network-architecture-ANN-i-h-1-h-2-h-n-o_fig1_321259051</a:t>
            </a:r>
          </a:p>
        </p:txBody>
      </p:sp>
      <p:sp>
        <p:nvSpPr>
          <p:cNvPr id="2" name="TextBox 1">
            <a:extLst>
              <a:ext uri="{FF2B5EF4-FFF2-40B4-BE49-F238E27FC236}">
                <a16:creationId xmlns:a16="http://schemas.microsoft.com/office/drawing/2014/main" id="{59ABA1DA-ADAB-1A73-4780-40CB41353194}"/>
              </a:ext>
            </a:extLst>
          </p:cNvPr>
          <p:cNvSpPr txBox="1"/>
          <p:nvPr/>
        </p:nvSpPr>
        <p:spPr>
          <a:xfrm>
            <a:off x="6096000" y="1645920"/>
            <a:ext cx="600456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rgbClr val="000000"/>
                </a:solidFill>
                <a:latin typeface="Segoe UI"/>
                <a:ea typeface="Segoe UI"/>
                <a:cs typeface="Segoe UI"/>
              </a:rPr>
              <a:t>Neural network</a:t>
            </a:r>
            <a:r>
              <a:rPr lang="en-US" sz="2200">
                <a:solidFill>
                  <a:srgbClr val="000000"/>
                </a:solidFill>
                <a:latin typeface="Segoe UI"/>
                <a:ea typeface="Segoe UI"/>
                <a:cs typeface="Segoe UI"/>
              </a:rPr>
              <a:t>​</a:t>
            </a:r>
            <a:endParaRPr lang="en-US" sz="2200">
              <a:solidFill>
                <a:srgbClr val="FFFFFF"/>
              </a:solidFill>
              <a:ea typeface="Segoe UI"/>
              <a:cs typeface="Arial" panose="020B0604020202020204" pitchFamily="34" charset="0"/>
            </a:endParaRPr>
          </a:p>
          <a:p>
            <a:pPr marL="342900" indent="-342900">
              <a:buFont typeface="Arial"/>
              <a:buChar char="•"/>
            </a:pPr>
            <a:r>
              <a:rPr lang="en-US" sz="2200">
                <a:solidFill>
                  <a:srgbClr val="000000"/>
                </a:solidFill>
                <a:latin typeface="Segoe UI"/>
                <a:ea typeface="Arial"/>
                <a:cs typeface="Arial"/>
              </a:rPr>
              <a:t>3 hidden layers with 32 neurons in each layer​</a:t>
            </a:r>
            <a:endParaRPr lang="en-US" sz="2200">
              <a:solidFill>
                <a:srgbClr val="000000"/>
              </a:solidFill>
              <a:ea typeface="Arial"/>
              <a:cs typeface="Arial"/>
            </a:endParaRPr>
          </a:p>
          <a:p>
            <a:pPr marL="342900" indent="-342900">
              <a:buFont typeface="Arial"/>
              <a:buChar char="•"/>
            </a:pPr>
            <a:r>
              <a:rPr lang="en-US" sz="2200">
                <a:solidFill>
                  <a:srgbClr val="000000"/>
                </a:solidFill>
                <a:latin typeface="Segoe UI"/>
                <a:ea typeface="Arial"/>
                <a:cs typeface="Arial"/>
              </a:rPr>
              <a:t>Dropout rate = 0.25​</a:t>
            </a:r>
            <a:endParaRPr lang="en-US" sz="2200">
              <a:solidFill>
                <a:srgbClr val="000000"/>
              </a:solidFill>
              <a:ea typeface="Arial"/>
              <a:cs typeface="Arial"/>
            </a:endParaRPr>
          </a:p>
          <a:p>
            <a:pPr marL="342900" indent="-342900">
              <a:buFont typeface="Arial"/>
              <a:buChar char="•"/>
            </a:pPr>
            <a:r>
              <a:rPr lang="en-US" sz="2200">
                <a:solidFill>
                  <a:srgbClr val="000000"/>
                </a:solidFill>
                <a:latin typeface="Segoe UI"/>
                <a:ea typeface="Arial"/>
                <a:cs typeface="Arial"/>
              </a:rPr>
              <a:t>The Adam optimizer with learning rate = 0.0001</a:t>
            </a:r>
            <a:endParaRPr lang="en-US" sz="2200">
              <a:solidFill>
                <a:srgbClr val="000000"/>
              </a:solidFill>
              <a:cs typeface="Arial"/>
            </a:endParaRPr>
          </a:p>
        </p:txBody>
      </p:sp>
      <p:pic>
        <p:nvPicPr>
          <p:cNvPr id="4" name="Picture 4">
            <a:extLst>
              <a:ext uri="{FF2B5EF4-FFF2-40B4-BE49-F238E27FC236}">
                <a16:creationId xmlns:a16="http://schemas.microsoft.com/office/drawing/2014/main" id="{F8E3C727-C1E0-1F16-50D0-98E0C12E0DB9}"/>
              </a:ext>
            </a:extLst>
          </p:cNvPr>
          <p:cNvPicPr>
            <a:picLocks noChangeAspect="1"/>
          </p:cNvPicPr>
          <p:nvPr/>
        </p:nvPicPr>
        <p:blipFill>
          <a:blip r:embed="rId3"/>
          <a:stretch>
            <a:fillRect/>
          </a:stretch>
        </p:blipFill>
        <p:spPr>
          <a:xfrm>
            <a:off x="11302047" y="-3492"/>
            <a:ext cx="885825" cy="504825"/>
          </a:xfrm>
          <a:prstGeom prst="rect">
            <a:avLst/>
          </a:prstGeom>
        </p:spPr>
      </p:pic>
      <p:pic>
        <p:nvPicPr>
          <p:cNvPr id="5" name="Picture 3">
            <a:extLst>
              <a:ext uri="{FF2B5EF4-FFF2-40B4-BE49-F238E27FC236}">
                <a16:creationId xmlns:a16="http://schemas.microsoft.com/office/drawing/2014/main" id="{4E6FC1F7-45FB-9764-CCD9-41FB342446DC}"/>
              </a:ext>
            </a:extLst>
          </p:cNvPr>
          <p:cNvPicPr>
            <a:picLocks noChangeAspect="1"/>
          </p:cNvPicPr>
          <p:nvPr/>
        </p:nvPicPr>
        <p:blipFill>
          <a:blip r:embed="rId4"/>
          <a:stretch>
            <a:fillRect/>
          </a:stretch>
        </p:blipFill>
        <p:spPr>
          <a:xfrm>
            <a:off x="-5080" y="6425247"/>
            <a:ext cx="1066800" cy="428625"/>
          </a:xfrm>
          <a:prstGeom prst="rect">
            <a:avLst/>
          </a:prstGeom>
        </p:spPr>
      </p:pic>
      <p:sp>
        <p:nvSpPr>
          <p:cNvPr id="12" name="TextBox 11">
            <a:extLst>
              <a:ext uri="{FF2B5EF4-FFF2-40B4-BE49-F238E27FC236}">
                <a16:creationId xmlns:a16="http://schemas.microsoft.com/office/drawing/2014/main" id="{A1C6FB4C-3728-0689-4946-F54B5CEA1C39}"/>
              </a:ext>
            </a:extLst>
          </p:cNvPr>
          <p:cNvSpPr txBox="1"/>
          <p:nvPr/>
        </p:nvSpPr>
        <p:spPr>
          <a:xfrm>
            <a:off x="11684000" y="649224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20.</a:t>
            </a:r>
            <a:endParaRPr lang="en-US">
              <a:solidFill>
                <a:srgbClr val="FFFFFF"/>
              </a:solidFill>
            </a:endParaRPr>
          </a:p>
        </p:txBody>
      </p:sp>
    </p:spTree>
    <p:extLst>
      <p:ext uri="{BB962C8B-B14F-4D97-AF65-F5344CB8AC3E}">
        <p14:creationId xmlns:p14="http://schemas.microsoft.com/office/powerpoint/2010/main" val="173227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687690"/>
            <a:ext cx="9141397" cy="923330"/>
          </a:xfrm>
        </p:spPr>
        <p:txBody>
          <a:bodyPr/>
          <a:lstStyle/>
          <a:p>
            <a:r>
              <a:rPr lang="en-US" sz="6000">
                <a:cs typeface="Segoe UI"/>
              </a:rPr>
              <a:t>V.</a:t>
            </a:r>
            <a:r>
              <a:rPr lang="en-US" sz="6000" b="0">
                <a:cs typeface="Segoe UI"/>
              </a:rPr>
              <a:t> </a:t>
            </a:r>
            <a:r>
              <a:rPr lang="en-US" sz="6000">
                <a:cs typeface="Segoe UI"/>
              </a:rPr>
              <a:t>    Results</a:t>
            </a:r>
            <a:endParaRPr lang="en-US"/>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1903476" y="3015195"/>
            <a:ext cx="8385884" cy="2411578"/>
          </a:xfrm>
        </p:spPr>
        <p:txBody>
          <a:bodyPr wrap="square" lIns="0" tIns="0" rIns="0" bIns="0" anchor="t">
            <a:noAutofit/>
          </a:bodyPr>
          <a:lstStyle/>
          <a:p>
            <a:pPr marL="342900" indent="-342900" algn="l">
              <a:buAutoNum type="arabicPeriod"/>
            </a:pPr>
            <a:r>
              <a:rPr lang="en-US" sz="2800">
                <a:cs typeface="Segoe UI"/>
              </a:rPr>
              <a:t>Moving versus static tags</a:t>
            </a:r>
            <a:endParaRPr lang="en-US" sz="2800"/>
          </a:p>
          <a:p>
            <a:pPr marL="342900" indent="-342900" algn="l">
              <a:buAutoNum type="arabicPeriod"/>
            </a:pPr>
            <a:r>
              <a:rPr lang="en-US" sz="2800">
                <a:cs typeface="Segoe UI"/>
              </a:rPr>
              <a:t>Direction of moving tags and location of static tags</a:t>
            </a:r>
            <a:endParaRPr lang="en-US">
              <a:cs typeface="Segoe UI"/>
            </a:endParaRPr>
          </a:p>
          <a:p>
            <a:pPr marL="342900" indent="-342900" algn="l">
              <a:buAutoNum type="arabicPeriod"/>
            </a:pPr>
            <a:r>
              <a:rPr lang="en-US" sz="2800">
                <a:cs typeface="Segoe UI"/>
              </a:rPr>
              <a:t>Time tags moved through the dock door</a:t>
            </a:r>
          </a:p>
        </p:txBody>
      </p:sp>
      <p:pic>
        <p:nvPicPr>
          <p:cNvPr id="2" name="Picture 3">
            <a:extLst>
              <a:ext uri="{FF2B5EF4-FFF2-40B4-BE49-F238E27FC236}">
                <a16:creationId xmlns:a16="http://schemas.microsoft.com/office/drawing/2014/main" id="{8C146386-8287-0441-AE76-0FF362362909}"/>
              </a:ext>
            </a:extLst>
          </p:cNvPr>
          <p:cNvPicPr>
            <a:picLocks noChangeAspect="1"/>
          </p:cNvPicPr>
          <p:nvPr/>
        </p:nvPicPr>
        <p:blipFill>
          <a:blip r:embed="rId3"/>
          <a:stretch>
            <a:fillRect/>
          </a:stretch>
        </p:blipFill>
        <p:spPr>
          <a:xfrm>
            <a:off x="-5080" y="6425247"/>
            <a:ext cx="1066800" cy="428625"/>
          </a:xfrm>
          <a:prstGeom prst="rect">
            <a:avLst/>
          </a:prstGeom>
        </p:spPr>
      </p:pic>
      <p:pic>
        <p:nvPicPr>
          <p:cNvPr id="3" name="Picture 6">
            <a:extLst>
              <a:ext uri="{FF2B5EF4-FFF2-40B4-BE49-F238E27FC236}">
                <a16:creationId xmlns:a16="http://schemas.microsoft.com/office/drawing/2014/main" id="{2194F49D-B8EC-3683-1B8C-AC95CC542EF6}"/>
              </a:ext>
            </a:extLst>
          </p:cNvPr>
          <p:cNvPicPr>
            <a:picLocks noChangeAspect="1"/>
          </p:cNvPicPr>
          <p:nvPr/>
        </p:nvPicPr>
        <p:blipFill>
          <a:blip r:embed="rId4"/>
          <a:stretch>
            <a:fillRect/>
          </a:stretch>
        </p:blipFill>
        <p:spPr>
          <a:xfrm>
            <a:off x="11297285" y="-3492"/>
            <a:ext cx="895350" cy="504825"/>
          </a:xfrm>
          <a:prstGeom prst="rect">
            <a:avLst/>
          </a:prstGeom>
        </p:spPr>
      </p:pic>
      <p:sp>
        <p:nvSpPr>
          <p:cNvPr id="8" name="TextBox 7">
            <a:extLst>
              <a:ext uri="{FF2B5EF4-FFF2-40B4-BE49-F238E27FC236}">
                <a16:creationId xmlns:a16="http://schemas.microsoft.com/office/drawing/2014/main" id="{526DC69C-C91A-8214-5A9B-922307D64948}"/>
              </a:ext>
            </a:extLst>
          </p:cNvPr>
          <p:cNvSpPr txBox="1"/>
          <p:nvPr/>
        </p:nvSpPr>
        <p:spPr>
          <a:xfrm>
            <a:off x="11684000" y="646176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21.</a:t>
            </a:r>
            <a:endParaRPr lang="en-US">
              <a:solidFill>
                <a:srgbClr val="FFFFFF"/>
              </a:solidFill>
            </a:endParaRPr>
          </a:p>
        </p:txBody>
      </p:sp>
    </p:spTree>
    <p:extLst>
      <p:ext uri="{BB962C8B-B14F-4D97-AF65-F5344CB8AC3E}">
        <p14:creationId xmlns:p14="http://schemas.microsoft.com/office/powerpoint/2010/main" val="2805069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281173" y="1144197"/>
            <a:ext cx="5770880" cy="1168718"/>
          </a:xfrm>
        </p:spPr>
        <p:txBody>
          <a:bodyPr lIns="91440" tIns="45720" rIns="91440" bIns="45720" anchor="t">
            <a:normAutofit fontScale="90000"/>
          </a:bodyPr>
          <a:lstStyle/>
          <a:p>
            <a:r>
              <a:rPr lang="en-US">
                <a:ea typeface="+mj-lt"/>
                <a:cs typeface="+mj-lt"/>
              </a:rPr>
              <a:t>Moving versus static tags</a:t>
            </a:r>
            <a:endParaRPr lang="en-US">
              <a:cs typeface="Segoe UI"/>
            </a:endParaRPr>
          </a:p>
        </p:txBody>
      </p:sp>
      <p:pic>
        <p:nvPicPr>
          <p:cNvPr id="29" name="Picture 29" descr="Text, table&#10;&#10;Description automatically generated">
            <a:extLst>
              <a:ext uri="{FF2B5EF4-FFF2-40B4-BE49-F238E27FC236}">
                <a16:creationId xmlns:a16="http://schemas.microsoft.com/office/drawing/2014/main" id="{C2D40976-9650-6675-B3D8-295C8DE607C7}"/>
              </a:ext>
            </a:extLst>
          </p:cNvPr>
          <p:cNvPicPr>
            <a:picLocks noChangeAspect="1"/>
          </p:cNvPicPr>
          <p:nvPr/>
        </p:nvPicPr>
        <p:blipFill>
          <a:blip r:embed="rId3"/>
          <a:stretch>
            <a:fillRect/>
          </a:stretch>
        </p:blipFill>
        <p:spPr>
          <a:xfrm>
            <a:off x="338621" y="2817471"/>
            <a:ext cx="11514758" cy="2218739"/>
          </a:xfrm>
          <a:prstGeom prst="rect">
            <a:avLst/>
          </a:prstGeom>
        </p:spPr>
      </p:pic>
      <p:sp>
        <p:nvSpPr>
          <p:cNvPr id="30" name="Rectangle 29">
            <a:extLst>
              <a:ext uri="{FF2B5EF4-FFF2-40B4-BE49-F238E27FC236}">
                <a16:creationId xmlns:a16="http://schemas.microsoft.com/office/drawing/2014/main" id="{EF3B7823-29C3-AB90-79E1-31EFA7E3C36D}"/>
              </a:ext>
            </a:extLst>
          </p:cNvPr>
          <p:cNvSpPr/>
          <p:nvPr/>
        </p:nvSpPr>
        <p:spPr>
          <a:xfrm>
            <a:off x="396240" y="4262120"/>
            <a:ext cx="11369040" cy="29464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C4F2895-6902-4DCE-96C8-3A863A18A06B}"/>
              </a:ext>
            </a:extLst>
          </p:cNvPr>
          <p:cNvPicPr>
            <a:picLocks noChangeAspect="1"/>
          </p:cNvPicPr>
          <p:nvPr/>
        </p:nvPicPr>
        <p:blipFill>
          <a:blip r:embed="rId4"/>
          <a:stretch>
            <a:fillRect/>
          </a:stretch>
        </p:blipFill>
        <p:spPr>
          <a:xfrm>
            <a:off x="11306175" y="0"/>
            <a:ext cx="885825" cy="495300"/>
          </a:xfrm>
          <a:prstGeom prst="rect">
            <a:avLst/>
          </a:prstGeom>
        </p:spPr>
      </p:pic>
      <p:sp>
        <p:nvSpPr>
          <p:cNvPr id="2" name="TextBox 1">
            <a:extLst>
              <a:ext uri="{FF2B5EF4-FFF2-40B4-BE49-F238E27FC236}">
                <a16:creationId xmlns:a16="http://schemas.microsoft.com/office/drawing/2014/main" id="{8CD431CF-BC38-2E48-6D03-E9C16B5F0F62}"/>
              </a:ext>
            </a:extLst>
          </p:cNvPr>
          <p:cNvSpPr txBox="1"/>
          <p:nvPr/>
        </p:nvSpPr>
        <p:spPr>
          <a:xfrm>
            <a:off x="477520" y="2133600"/>
            <a:ext cx="680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95000"/>
                    <a:lumOff val="5000"/>
                  </a:schemeClr>
                </a:solidFill>
                <a:latin typeface="Segoe UI"/>
                <a:cs typeface="Arial"/>
              </a:rPr>
              <a:t>Dataset: 1 760 moving observations and 376 static observations</a:t>
            </a:r>
          </a:p>
        </p:txBody>
      </p:sp>
      <p:pic>
        <p:nvPicPr>
          <p:cNvPr id="4" name="Picture 3">
            <a:extLst>
              <a:ext uri="{FF2B5EF4-FFF2-40B4-BE49-F238E27FC236}">
                <a16:creationId xmlns:a16="http://schemas.microsoft.com/office/drawing/2014/main" id="{CC6CD9B8-9F2A-49DA-9CB1-6C3C72C0DC93}"/>
              </a:ext>
            </a:extLst>
          </p:cNvPr>
          <p:cNvPicPr>
            <a:picLocks noChangeAspect="1"/>
          </p:cNvPicPr>
          <p:nvPr/>
        </p:nvPicPr>
        <p:blipFill>
          <a:blip r:embed="rId5"/>
          <a:stretch>
            <a:fillRect/>
          </a:stretch>
        </p:blipFill>
        <p:spPr>
          <a:xfrm>
            <a:off x="-5080" y="6425247"/>
            <a:ext cx="1066800" cy="428625"/>
          </a:xfrm>
          <a:prstGeom prst="rect">
            <a:avLst/>
          </a:prstGeom>
        </p:spPr>
      </p:pic>
      <p:sp>
        <p:nvSpPr>
          <p:cNvPr id="12" name="TextBox 11">
            <a:extLst>
              <a:ext uri="{FF2B5EF4-FFF2-40B4-BE49-F238E27FC236}">
                <a16:creationId xmlns:a16="http://schemas.microsoft.com/office/drawing/2014/main" id="{FB0867B6-887D-B8F9-243B-213B407B420C}"/>
              </a:ext>
            </a:extLst>
          </p:cNvPr>
          <p:cNvSpPr txBox="1"/>
          <p:nvPr/>
        </p:nvSpPr>
        <p:spPr>
          <a:xfrm>
            <a:off x="11684000" y="649224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22.</a:t>
            </a:r>
            <a:endParaRPr lang="en-US">
              <a:solidFill>
                <a:srgbClr val="FFFFFF"/>
              </a:solidFill>
            </a:endParaRPr>
          </a:p>
        </p:txBody>
      </p:sp>
    </p:spTree>
    <p:extLst>
      <p:ext uri="{BB962C8B-B14F-4D97-AF65-F5344CB8AC3E}">
        <p14:creationId xmlns:p14="http://schemas.microsoft.com/office/powerpoint/2010/main" val="396070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Table&#10;&#10;Description automatically generated">
            <a:extLst>
              <a:ext uri="{FF2B5EF4-FFF2-40B4-BE49-F238E27FC236}">
                <a16:creationId xmlns:a16="http://schemas.microsoft.com/office/drawing/2014/main" id="{F15487E4-BD52-5533-001C-BC02DEEA02BE}"/>
              </a:ext>
            </a:extLst>
          </p:cNvPr>
          <p:cNvPicPr>
            <a:picLocks noChangeAspect="1"/>
          </p:cNvPicPr>
          <p:nvPr/>
        </p:nvPicPr>
        <p:blipFill>
          <a:blip r:embed="rId3"/>
          <a:stretch>
            <a:fillRect/>
          </a:stretch>
        </p:blipFill>
        <p:spPr>
          <a:xfrm>
            <a:off x="2254046" y="2523127"/>
            <a:ext cx="8409037" cy="2549166"/>
          </a:xfrm>
          <a:prstGeom prst="rect">
            <a:avLst/>
          </a:prstGeom>
        </p:spPr>
      </p:pic>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393891" y="1027919"/>
            <a:ext cx="11308080" cy="1168718"/>
          </a:xfrm>
        </p:spPr>
        <p:txBody>
          <a:bodyPr lIns="91440" tIns="45720" rIns="91440" bIns="45720" anchor="t">
            <a:normAutofit fontScale="90000"/>
          </a:bodyPr>
          <a:lstStyle/>
          <a:p>
            <a:pPr>
              <a:lnSpc>
                <a:spcPct val="100000"/>
              </a:lnSpc>
              <a:spcBef>
                <a:spcPts val="0"/>
              </a:spcBef>
            </a:pPr>
            <a:r>
              <a:rPr lang="en-US">
                <a:ea typeface="+mj-lt"/>
                <a:cs typeface="+mj-lt"/>
              </a:rPr>
              <a:t>Direction of moving tags and location of static tags</a:t>
            </a:r>
            <a:endParaRPr lang="en-US"/>
          </a:p>
          <a:p>
            <a:endParaRPr lang="en-US">
              <a:cs typeface="Segoe UI"/>
            </a:endParaRPr>
          </a:p>
        </p:txBody>
      </p:sp>
      <p:sp>
        <p:nvSpPr>
          <p:cNvPr id="6" name="Rectangle 5">
            <a:extLst>
              <a:ext uri="{FF2B5EF4-FFF2-40B4-BE49-F238E27FC236}">
                <a16:creationId xmlns:a16="http://schemas.microsoft.com/office/drawing/2014/main" id="{416BBE7D-77D4-A7BD-39BF-76B5D9A26D2A}"/>
              </a:ext>
            </a:extLst>
          </p:cNvPr>
          <p:cNvSpPr/>
          <p:nvPr/>
        </p:nvSpPr>
        <p:spPr>
          <a:xfrm>
            <a:off x="2255520" y="3865880"/>
            <a:ext cx="8331200" cy="325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4F2C61-F71A-8329-10F5-4283ACE21F53}"/>
              </a:ext>
            </a:extLst>
          </p:cNvPr>
          <p:cNvSpPr txBox="1"/>
          <p:nvPr/>
        </p:nvSpPr>
        <p:spPr>
          <a:xfrm>
            <a:off x="91440" y="5080000"/>
            <a:ext cx="600456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0000"/>
                </a:solidFill>
                <a:latin typeface="Segoe UI"/>
                <a:ea typeface="Segoe UI"/>
                <a:cs typeface="Segoe UI"/>
              </a:rPr>
              <a:t>Changes to neural network</a:t>
            </a:r>
            <a:r>
              <a:rPr lang="en-US" sz="1600">
                <a:solidFill>
                  <a:srgbClr val="000000"/>
                </a:solidFill>
                <a:latin typeface="Segoe UI"/>
                <a:ea typeface="Segoe UI"/>
                <a:cs typeface="Segoe UI"/>
              </a:rPr>
              <a:t>​</a:t>
            </a:r>
            <a:endParaRPr lang="en-US" sz="1600">
              <a:solidFill>
                <a:srgbClr val="FFFFFF"/>
              </a:solidFill>
              <a:ea typeface="Segoe UI"/>
              <a:cs typeface="Arial" panose="020B0604020202020204" pitchFamily="34" charset="0"/>
            </a:endParaRPr>
          </a:p>
          <a:p>
            <a:pPr marL="342900" indent="-342900">
              <a:buFont typeface="Arial"/>
              <a:buChar char="•"/>
            </a:pPr>
            <a:r>
              <a:rPr lang="en-US" sz="1600">
                <a:solidFill>
                  <a:srgbClr val="000000"/>
                </a:solidFill>
                <a:latin typeface="Segoe UI"/>
                <a:ea typeface="Arial"/>
                <a:cs typeface="Arial"/>
              </a:rPr>
              <a:t>3 hidden layers with 64 neurons in each layer​</a:t>
            </a:r>
            <a:endParaRPr lang="en-US" sz="1600">
              <a:solidFill>
                <a:srgbClr val="000000"/>
              </a:solidFill>
              <a:ea typeface="Arial"/>
              <a:cs typeface="Arial"/>
            </a:endParaRPr>
          </a:p>
          <a:p>
            <a:pPr marL="342900" indent="-342900">
              <a:buFont typeface="Arial"/>
              <a:buChar char="•"/>
            </a:pPr>
            <a:r>
              <a:rPr lang="en-US" sz="1600">
                <a:solidFill>
                  <a:srgbClr val="000000"/>
                </a:solidFill>
                <a:latin typeface="Segoe UI"/>
                <a:ea typeface="Arial"/>
                <a:cs typeface="Arial"/>
              </a:rPr>
              <a:t>Dropout rate = 0.4​</a:t>
            </a:r>
            <a:endParaRPr lang="en-US" sz="1600">
              <a:solidFill>
                <a:srgbClr val="000000"/>
              </a:solidFill>
              <a:ea typeface="Arial"/>
              <a:cs typeface="Arial"/>
            </a:endParaRPr>
          </a:p>
        </p:txBody>
      </p:sp>
      <p:pic>
        <p:nvPicPr>
          <p:cNvPr id="8" name="Picture 7">
            <a:extLst>
              <a:ext uri="{FF2B5EF4-FFF2-40B4-BE49-F238E27FC236}">
                <a16:creationId xmlns:a16="http://schemas.microsoft.com/office/drawing/2014/main" id="{DC1F5734-D8BD-48FB-8C6A-9B856E3F092D}"/>
              </a:ext>
            </a:extLst>
          </p:cNvPr>
          <p:cNvPicPr>
            <a:picLocks noChangeAspect="1"/>
          </p:cNvPicPr>
          <p:nvPr/>
        </p:nvPicPr>
        <p:blipFill>
          <a:blip r:embed="rId4"/>
          <a:stretch>
            <a:fillRect/>
          </a:stretch>
        </p:blipFill>
        <p:spPr>
          <a:xfrm>
            <a:off x="11306175" y="0"/>
            <a:ext cx="885825" cy="495300"/>
          </a:xfrm>
          <a:prstGeom prst="rect">
            <a:avLst/>
          </a:prstGeom>
        </p:spPr>
      </p:pic>
      <p:sp>
        <p:nvSpPr>
          <p:cNvPr id="5" name="TextBox 4">
            <a:extLst>
              <a:ext uri="{FF2B5EF4-FFF2-40B4-BE49-F238E27FC236}">
                <a16:creationId xmlns:a16="http://schemas.microsoft.com/office/drawing/2014/main" id="{6011D88C-951E-0C85-EA25-9B83849936D3}"/>
              </a:ext>
            </a:extLst>
          </p:cNvPr>
          <p:cNvSpPr txBox="1"/>
          <p:nvPr/>
        </p:nvSpPr>
        <p:spPr>
          <a:xfrm>
            <a:off x="396875" y="1870075"/>
            <a:ext cx="109118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C0C0C"/>
                </a:solidFill>
                <a:latin typeface="Segoe UI"/>
                <a:cs typeface="Arial"/>
              </a:rPr>
              <a:t>Dataset: 880 moving in to out observations, 880 moving out to in observations, 209 static in observations, and 167 static out observations.</a:t>
            </a:r>
            <a:endParaRPr lang="en-US">
              <a:solidFill>
                <a:srgbClr val="0C0C0C"/>
              </a:solidFill>
              <a:latin typeface="Segoe UI"/>
            </a:endParaRPr>
          </a:p>
        </p:txBody>
      </p:sp>
      <p:pic>
        <p:nvPicPr>
          <p:cNvPr id="4" name="Picture 3">
            <a:extLst>
              <a:ext uri="{FF2B5EF4-FFF2-40B4-BE49-F238E27FC236}">
                <a16:creationId xmlns:a16="http://schemas.microsoft.com/office/drawing/2014/main" id="{DD7D610F-AAF5-0A20-1B10-1FB030B2F0F1}"/>
              </a:ext>
            </a:extLst>
          </p:cNvPr>
          <p:cNvPicPr>
            <a:picLocks noChangeAspect="1"/>
          </p:cNvPicPr>
          <p:nvPr/>
        </p:nvPicPr>
        <p:blipFill>
          <a:blip r:embed="rId5"/>
          <a:stretch>
            <a:fillRect/>
          </a:stretch>
        </p:blipFill>
        <p:spPr>
          <a:xfrm>
            <a:off x="-5080" y="6425247"/>
            <a:ext cx="1066800" cy="428625"/>
          </a:xfrm>
          <a:prstGeom prst="rect">
            <a:avLst/>
          </a:prstGeom>
        </p:spPr>
      </p:pic>
      <p:sp>
        <p:nvSpPr>
          <p:cNvPr id="9" name="TextBox 8">
            <a:extLst>
              <a:ext uri="{FF2B5EF4-FFF2-40B4-BE49-F238E27FC236}">
                <a16:creationId xmlns:a16="http://schemas.microsoft.com/office/drawing/2014/main" id="{E83A4DC9-DDA2-A2BB-FA83-722CE9ED01D3}"/>
              </a:ext>
            </a:extLst>
          </p:cNvPr>
          <p:cNvSpPr txBox="1"/>
          <p:nvPr/>
        </p:nvSpPr>
        <p:spPr>
          <a:xfrm>
            <a:off x="11643360" y="6492240"/>
            <a:ext cx="548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23.</a:t>
            </a:r>
            <a:endParaRPr lang="en-US">
              <a:solidFill>
                <a:srgbClr val="FFFFFF"/>
              </a:solidFill>
            </a:endParaRPr>
          </a:p>
        </p:txBody>
      </p:sp>
    </p:spTree>
    <p:extLst>
      <p:ext uri="{BB962C8B-B14F-4D97-AF65-F5344CB8AC3E}">
        <p14:creationId xmlns:p14="http://schemas.microsoft.com/office/powerpoint/2010/main" val="235894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Table&#10;&#10;Description automatically generated">
            <a:extLst>
              <a:ext uri="{FF2B5EF4-FFF2-40B4-BE49-F238E27FC236}">
                <a16:creationId xmlns:a16="http://schemas.microsoft.com/office/drawing/2014/main" id="{B49B0A8C-0109-68C4-D2E9-EDD9E8C03A2F}"/>
              </a:ext>
            </a:extLst>
          </p:cNvPr>
          <p:cNvPicPr>
            <a:picLocks noChangeAspect="1"/>
          </p:cNvPicPr>
          <p:nvPr/>
        </p:nvPicPr>
        <p:blipFill>
          <a:blip r:embed="rId3"/>
          <a:stretch>
            <a:fillRect/>
          </a:stretch>
        </p:blipFill>
        <p:spPr>
          <a:xfrm>
            <a:off x="336755" y="2718094"/>
            <a:ext cx="11469328" cy="2232973"/>
          </a:xfrm>
          <a:prstGeom prst="rect">
            <a:avLst/>
          </a:prstGeom>
        </p:spPr>
      </p:pic>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1094935" y="1035355"/>
            <a:ext cx="8981440" cy="1168718"/>
          </a:xfrm>
        </p:spPr>
        <p:txBody>
          <a:bodyPr lIns="91440" tIns="45720" rIns="91440" bIns="45720" anchor="t">
            <a:normAutofit fontScale="90000"/>
          </a:bodyPr>
          <a:lstStyle/>
          <a:p>
            <a:pPr>
              <a:lnSpc>
                <a:spcPct val="100000"/>
              </a:lnSpc>
              <a:spcBef>
                <a:spcPts val="0"/>
              </a:spcBef>
            </a:pPr>
            <a:r>
              <a:rPr lang="en-US">
                <a:ea typeface="+mj-lt"/>
                <a:cs typeface="+mj-lt"/>
              </a:rPr>
              <a:t>Time tags moved through the dock door</a:t>
            </a:r>
            <a:endParaRPr lang="en-US"/>
          </a:p>
          <a:p>
            <a:endParaRPr lang="en-US">
              <a:cs typeface="Segoe UI"/>
            </a:endParaRPr>
          </a:p>
        </p:txBody>
      </p:sp>
      <p:sp>
        <p:nvSpPr>
          <p:cNvPr id="9" name="Rectangle 8">
            <a:extLst>
              <a:ext uri="{FF2B5EF4-FFF2-40B4-BE49-F238E27FC236}">
                <a16:creationId xmlns:a16="http://schemas.microsoft.com/office/drawing/2014/main" id="{D9B0201D-A8BC-C22F-84D6-44D6A3A8D68D}"/>
              </a:ext>
            </a:extLst>
          </p:cNvPr>
          <p:cNvSpPr/>
          <p:nvPr/>
        </p:nvSpPr>
        <p:spPr>
          <a:xfrm>
            <a:off x="396240" y="4150360"/>
            <a:ext cx="11369040" cy="2946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9A2C016C-A08F-4B6E-AE6A-EC398322CB5B}"/>
              </a:ext>
            </a:extLst>
          </p:cNvPr>
          <p:cNvPicPr>
            <a:picLocks noChangeAspect="1"/>
          </p:cNvPicPr>
          <p:nvPr/>
        </p:nvPicPr>
        <p:blipFill>
          <a:blip r:embed="rId4"/>
          <a:stretch>
            <a:fillRect/>
          </a:stretch>
        </p:blipFill>
        <p:spPr>
          <a:xfrm>
            <a:off x="11306175" y="0"/>
            <a:ext cx="885825" cy="495300"/>
          </a:xfrm>
          <a:prstGeom prst="rect">
            <a:avLst/>
          </a:prstGeom>
        </p:spPr>
      </p:pic>
      <p:sp>
        <p:nvSpPr>
          <p:cNvPr id="2" name="TextBox 1">
            <a:extLst>
              <a:ext uri="{FF2B5EF4-FFF2-40B4-BE49-F238E27FC236}">
                <a16:creationId xmlns:a16="http://schemas.microsoft.com/office/drawing/2014/main" id="{2A9F3193-3518-F83F-D462-BE170D369B35}"/>
              </a:ext>
            </a:extLst>
          </p:cNvPr>
          <p:cNvSpPr txBox="1"/>
          <p:nvPr/>
        </p:nvSpPr>
        <p:spPr>
          <a:xfrm>
            <a:off x="396240" y="1950720"/>
            <a:ext cx="6075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C0C0C"/>
                </a:solidFill>
                <a:latin typeface="Segoe UI"/>
                <a:cs typeface="Arial"/>
              </a:rPr>
              <a:t>Dataset: 32 'crossing' labels and 612 'no crossing' labels</a:t>
            </a:r>
            <a:endParaRPr lang="en-US">
              <a:solidFill>
                <a:srgbClr val="0C0C0C"/>
              </a:solidFill>
              <a:latin typeface="Segoe UI"/>
              <a:cs typeface="Segoe UI"/>
            </a:endParaRPr>
          </a:p>
        </p:txBody>
      </p:sp>
      <p:pic>
        <p:nvPicPr>
          <p:cNvPr id="4" name="Picture 3">
            <a:extLst>
              <a:ext uri="{FF2B5EF4-FFF2-40B4-BE49-F238E27FC236}">
                <a16:creationId xmlns:a16="http://schemas.microsoft.com/office/drawing/2014/main" id="{038D1CF9-97FD-B874-7E7B-BAB29455D841}"/>
              </a:ext>
            </a:extLst>
          </p:cNvPr>
          <p:cNvPicPr>
            <a:picLocks noChangeAspect="1"/>
          </p:cNvPicPr>
          <p:nvPr/>
        </p:nvPicPr>
        <p:blipFill>
          <a:blip r:embed="rId5"/>
          <a:stretch>
            <a:fillRect/>
          </a:stretch>
        </p:blipFill>
        <p:spPr>
          <a:xfrm>
            <a:off x="-5080" y="6425247"/>
            <a:ext cx="1066800" cy="428625"/>
          </a:xfrm>
          <a:prstGeom prst="rect">
            <a:avLst/>
          </a:prstGeom>
        </p:spPr>
      </p:pic>
      <p:sp>
        <p:nvSpPr>
          <p:cNvPr id="7" name="TextBox 6">
            <a:extLst>
              <a:ext uri="{FF2B5EF4-FFF2-40B4-BE49-F238E27FC236}">
                <a16:creationId xmlns:a16="http://schemas.microsoft.com/office/drawing/2014/main" id="{6CF55BBF-E77A-8364-E8AD-2549E93889D3}"/>
              </a:ext>
            </a:extLst>
          </p:cNvPr>
          <p:cNvSpPr txBox="1"/>
          <p:nvPr/>
        </p:nvSpPr>
        <p:spPr>
          <a:xfrm>
            <a:off x="11684000" y="649224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24.</a:t>
            </a:r>
            <a:endParaRPr lang="en-US">
              <a:solidFill>
                <a:srgbClr val="FFFFFF"/>
              </a:solidFill>
            </a:endParaRPr>
          </a:p>
        </p:txBody>
      </p:sp>
    </p:spTree>
    <p:extLst>
      <p:ext uri="{BB962C8B-B14F-4D97-AF65-F5344CB8AC3E}">
        <p14:creationId xmlns:p14="http://schemas.microsoft.com/office/powerpoint/2010/main" val="3818068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967850"/>
            <a:ext cx="9141397" cy="923330"/>
          </a:xfrm>
        </p:spPr>
        <p:txBody>
          <a:bodyPr/>
          <a:lstStyle/>
          <a:p>
            <a:r>
              <a:rPr lang="en-US" sz="6000">
                <a:cs typeface="Segoe UI"/>
              </a:rPr>
              <a:t>VI.     Conclusion</a:t>
            </a:r>
            <a:endParaRPr lang="en-US"/>
          </a:p>
        </p:txBody>
      </p:sp>
      <p:pic>
        <p:nvPicPr>
          <p:cNvPr id="2" name="Picture 2">
            <a:extLst>
              <a:ext uri="{FF2B5EF4-FFF2-40B4-BE49-F238E27FC236}">
                <a16:creationId xmlns:a16="http://schemas.microsoft.com/office/drawing/2014/main" id="{5709C6A9-E036-F2CE-1EF9-9AF334A2218F}"/>
              </a:ext>
            </a:extLst>
          </p:cNvPr>
          <p:cNvPicPr>
            <a:picLocks noChangeAspect="1"/>
          </p:cNvPicPr>
          <p:nvPr/>
        </p:nvPicPr>
        <p:blipFill>
          <a:blip r:embed="rId3"/>
          <a:stretch>
            <a:fillRect/>
          </a:stretch>
        </p:blipFill>
        <p:spPr>
          <a:xfrm>
            <a:off x="11302047" y="-3492"/>
            <a:ext cx="885825" cy="504825"/>
          </a:xfrm>
          <a:prstGeom prst="rect">
            <a:avLst/>
          </a:prstGeom>
        </p:spPr>
      </p:pic>
      <p:pic>
        <p:nvPicPr>
          <p:cNvPr id="3" name="Picture 3">
            <a:extLst>
              <a:ext uri="{FF2B5EF4-FFF2-40B4-BE49-F238E27FC236}">
                <a16:creationId xmlns:a16="http://schemas.microsoft.com/office/drawing/2014/main" id="{7487F26E-2A6F-042C-D20E-6096BE6C54DD}"/>
              </a:ext>
            </a:extLst>
          </p:cNvPr>
          <p:cNvPicPr>
            <a:picLocks noChangeAspect="1"/>
          </p:cNvPicPr>
          <p:nvPr/>
        </p:nvPicPr>
        <p:blipFill>
          <a:blip r:embed="rId4"/>
          <a:stretch>
            <a:fillRect/>
          </a:stretch>
        </p:blipFill>
        <p:spPr>
          <a:xfrm>
            <a:off x="-5080" y="6425247"/>
            <a:ext cx="1066800" cy="428625"/>
          </a:xfrm>
          <a:prstGeom prst="rect">
            <a:avLst/>
          </a:prstGeom>
        </p:spPr>
      </p:pic>
      <p:sp>
        <p:nvSpPr>
          <p:cNvPr id="7" name="TextBox 6">
            <a:extLst>
              <a:ext uri="{FF2B5EF4-FFF2-40B4-BE49-F238E27FC236}">
                <a16:creationId xmlns:a16="http://schemas.microsoft.com/office/drawing/2014/main" id="{A98B07E1-63E0-0B20-53FF-3EB4FFE8FD2E}"/>
              </a:ext>
            </a:extLst>
          </p:cNvPr>
          <p:cNvSpPr txBox="1"/>
          <p:nvPr/>
        </p:nvSpPr>
        <p:spPr>
          <a:xfrm>
            <a:off x="11673840" y="6461760"/>
            <a:ext cx="518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25.</a:t>
            </a:r>
            <a:endParaRPr lang="en-US">
              <a:solidFill>
                <a:srgbClr val="FFFFFF"/>
              </a:solidFill>
            </a:endParaRPr>
          </a:p>
        </p:txBody>
      </p:sp>
    </p:spTree>
    <p:extLst>
      <p:ext uri="{BB962C8B-B14F-4D97-AF65-F5344CB8AC3E}">
        <p14:creationId xmlns:p14="http://schemas.microsoft.com/office/powerpoint/2010/main" val="381791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1094935" y="781355"/>
            <a:ext cx="8981440" cy="995998"/>
          </a:xfrm>
        </p:spPr>
        <p:txBody>
          <a:bodyPr lIns="91440" tIns="45720" rIns="91440" bIns="45720" anchor="t">
            <a:normAutofit/>
          </a:bodyPr>
          <a:lstStyle/>
          <a:p>
            <a:pPr>
              <a:lnSpc>
                <a:spcPct val="100000"/>
              </a:lnSpc>
              <a:spcBef>
                <a:spcPts val="0"/>
              </a:spcBef>
            </a:pPr>
            <a:r>
              <a:rPr lang="en-US">
                <a:ea typeface="+mj-lt"/>
                <a:cs typeface="+mj-lt"/>
              </a:rPr>
              <a:t>Conclusion</a:t>
            </a:r>
            <a:endParaRPr lang="en-US"/>
          </a:p>
        </p:txBody>
      </p:sp>
      <p:pic>
        <p:nvPicPr>
          <p:cNvPr id="5" name="Picture 4">
            <a:extLst>
              <a:ext uri="{FF2B5EF4-FFF2-40B4-BE49-F238E27FC236}">
                <a16:creationId xmlns:a16="http://schemas.microsoft.com/office/drawing/2014/main" id="{9A2C016C-A08F-4B6E-AE6A-EC398322CB5B}"/>
              </a:ext>
            </a:extLst>
          </p:cNvPr>
          <p:cNvPicPr>
            <a:picLocks noChangeAspect="1"/>
          </p:cNvPicPr>
          <p:nvPr/>
        </p:nvPicPr>
        <p:blipFill>
          <a:blip r:embed="rId3"/>
          <a:stretch>
            <a:fillRect/>
          </a:stretch>
        </p:blipFill>
        <p:spPr>
          <a:xfrm>
            <a:off x="11306175" y="0"/>
            <a:ext cx="885825" cy="495300"/>
          </a:xfrm>
          <a:prstGeom prst="rect">
            <a:avLst/>
          </a:prstGeom>
        </p:spPr>
      </p:pic>
      <p:sp>
        <p:nvSpPr>
          <p:cNvPr id="4" name="TextBox 3">
            <a:extLst>
              <a:ext uri="{FF2B5EF4-FFF2-40B4-BE49-F238E27FC236}">
                <a16:creationId xmlns:a16="http://schemas.microsoft.com/office/drawing/2014/main" id="{8DEB77B5-691D-D65C-93CA-DE7C7C641ADA}"/>
              </a:ext>
            </a:extLst>
          </p:cNvPr>
          <p:cNvSpPr txBox="1"/>
          <p:nvPr/>
        </p:nvSpPr>
        <p:spPr>
          <a:xfrm>
            <a:off x="822960" y="1544320"/>
            <a:ext cx="107289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rgbClr val="0C0C0C"/>
                </a:solidFill>
                <a:latin typeface="Segoe UI"/>
                <a:cs typeface="Arial"/>
              </a:rPr>
              <a:t>Tasks 1 and 2 are well defined, and therefore we obtained good results with </a:t>
            </a:r>
            <a:r>
              <a:rPr lang="en-US" sz="2000" err="1">
                <a:solidFill>
                  <a:srgbClr val="0C0C0C"/>
                </a:solidFill>
                <a:latin typeface="Segoe UI"/>
                <a:cs typeface="Arial"/>
              </a:rPr>
              <a:t>XGBoost</a:t>
            </a:r>
            <a:r>
              <a:rPr lang="en-US" sz="2000">
                <a:solidFill>
                  <a:srgbClr val="0C0C0C"/>
                </a:solidFill>
                <a:latin typeface="Segoe UI"/>
                <a:cs typeface="Arial"/>
              </a:rPr>
              <a:t> and SVM for the two tasks respectively.</a:t>
            </a:r>
            <a:endParaRPr lang="en-US" sz="2000">
              <a:latin typeface="Segoe UI"/>
              <a:cs typeface="Segoe UI"/>
            </a:endParaRPr>
          </a:p>
          <a:p>
            <a:pPr marL="285750" indent="-285750">
              <a:buFont typeface="Arial"/>
              <a:buChar char="•"/>
            </a:pPr>
            <a:r>
              <a:rPr lang="en-US" sz="2000">
                <a:solidFill>
                  <a:srgbClr val="0C0C0C"/>
                </a:solidFill>
                <a:latin typeface="Segoe UI"/>
                <a:cs typeface="Arial"/>
              </a:rPr>
              <a:t>Task 3 can do with some refining since the dataset is heavily unbalanced and using SMOTE did not help that much.</a:t>
            </a:r>
          </a:p>
        </p:txBody>
      </p:sp>
      <p:sp>
        <p:nvSpPr>
          <p:cNvPr id="7" name="Title 2">
            <a:extLst>
              <a:ext uri="{FF2B5EF4-FFF2-40B4-BE49-F238E27FC236}">
                <a16:creationId xmlns:a16="http://schemas.microsoft.com/office/drawing/2014/main" id="{36A9B8C8-555C-B94B-3058-25FF6CBA1D61}"/>
              </a:ext>
            </a:extLst>
          </p:cNvPr>
          <p:cNvSpPr txBox="1">
            <a:spLocks/>
          </p:cNvSpPr>
          <p:nvPr/>
        </p:nvSpPr>
        <p:spPr>
          <a:xfrm>
            <a:off x="1094935" y="3331515"/>
            <a:ext cx="8981440" cy="995998"/>
          </a:xfrm>
          <a:prstGeom prst="rect">
            <a:avLst/>
          </a:prstGeom>
        </p:spPr>
        <p:txBody>
          <a:bodyPr lIns="91440" tIns="45720" rIns="91440" bIns="45720" anchor="t">
            <a:norm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lnSpc>
                <a:spcPct val="100000"/>
              </a:lnSpc>
              <a:spcBef>
                <a:spcPts val="0"/>
              </a:spcBef>
              <a:spcAft>
                <a:spcPts val="0"/>
              </a:spcAft>
            </a:pPr>
            <a:r>
              <a:rPr lang="en-US">
                <a:ea typeface="+mj-lt"/>
                <a:cs typeface="+mj-lt"/>
              </a:rPr>
              <a:t>Recommendations</a:t>
            </a:r>
            <a:endParaRPr lang="en-US"/>
          </a:p>
        </p:txBody>
      </p:sp>
      <p:sp>
        <p:nvSpPr>
          <p:cNvPr id="21" name="TextBox 20">
            <a:extLst>
              <a:ext uri="{FF2B5EF4-FFF2-40B4-BE49-F238E27FC236}">
                <a16:creationId xmlns:a16="http://schemas.microsoft.com/office/drawing/2014/main" id="{25F414E3-6794-EABD-F280-5859BF0ED2BD}"/>
              </a:ext>
            </a:extLst>
          </p:cNvPr>
          <p:cNvSpPr txBox="1"/>
          <p:nvPr/>
        </p:nvSpPr>
        <p:spPr>
          <a:xfrm>
            <a:off x="812800" y="4084319"/>
            <a:ext cx="107289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solidFill>
                  <a:srgbClr val="0C0C0C"/>
                </a:solidFill>
                <a:latin typeface="Segoe UI"/>
                <a:cs typeface="Arial"/>
              </a:rPr>
              <a:t>Gather more data with different movements, such as also moving near the antenna but not through the dock door.</a:t>
            </a:r>
          </a:p>
          <a:p>
            <a:pPr marL="285750" indent="-285750">
              <a:buFont typeface="Arial"/>
              <a:buChar char="•"/>
            </a:pPr>
            <a:r>
              <a:rPr lang="en-US" sz="2000">
                <a:solidFill>
                  <a:srgbClr val="0C0C0C"/>
                </a:solidFill>
                <a:latin typeface="Segoe UI"/>
                <a:cs typeface="Arial"/>
              </a:rPr>
              <a:t>Perhaps refine task 3 by changing it into a regression problem by predicting in seconds since the run started when the tags went through the dock door.</a:t>
            </a:r>
          </a:p>
        </p:txBody>
      </p:sp>
      <p:pic>
        <p:nvPicPr>
          <p:cNvPr id="2" name="Picture 3">
            <a:extLst>
              <a:ext uri="{FF2B5EF4-FFF2-40B4-BE49-F238E27FC236}">
                <a16:creationId xmlns:a16="http://schemas.microsoft.com/office/drawing/2014/main" id="{56C17980-0A81-B792-D37C-5A1C2CE1B900}"/>
              </a:ext>
            </a:extLst>
          </p:cNvPr>
          <p:cNvPicPr>
            <a:picLocks noChangeAspect="1"/>
          </p:cNvPicPr>
          <p:nvPr/>
        </p:nvPicPr>
        <p:blipFill>
          <a:blip r:embed="rId4"/>
          <a:stretch>
            <a:fillRect/>
          </a:stretch>
        </p:blipFill>
        <p:spPr>
          <a:xfrm>
            <a:off x="-5080" y="6425247"/>
            <a:ext cx="1066800" cy="428625"/>
          </a:xfrm>
          <a:prstGeom prst="rect">
            <a:avLst/>
          </a:prstGeom>
        </p:spPr>
      </p:pic>
      <p:sp>
        <p:nvSpPr>
          <p:cNvPr id="6" name="TextBox 5">
            <a:extLst>
              <a:ext uri="{FF2B5EF4-FFF2-40B4-BE49-F238E27FC236}">
                <a16:creationId xmlns:a16="http://schemas.microsoft.com/office/drawing/2014/main" id="{B7482A60-C5CF-4A41-AC74-4CF46D236503}"/>
              </a:ext>
            </a:extLst>
          </p:cNvPr>
          <p:cNvSpPr txBox="1"/>
          <p:nvPr/>
        </p:nvSpPr>
        <p:spPr>
          <a:xfrm>
            <a:off x="11684000" y="6492240"/>
            <a:ext cx="50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26.</a:t>
            </a:r>
            <a:endParaRPr lang="en-US">
              <a:solidFill>
                <a:srgbClr val="FFFFFF"/>
              </a:solidFill>
            </a:endParaRPr>
          </a:p>
        </p:txBody>
      </p:sp>
    </p:spTree>
    <p:extLst>
      <p:ext uri="{BB962C8B-B14F-4D97-AF65-F5344CB8AC3E}">
        <p14:creationId xmlns:p14="http://schemas.microsoft.com/office/powerpoint/2010/main" val="2743846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10;&#10;Description automatically generated with low confidence">
            <a:extLst>
              <a:ext uri="{FF2B5EF4-FFF2-40B4-BE49-F238E27FC236}">
                <a16:creationId xmlns:a16="http://schemas.microsoft.com/office/drawing/2014/main" id="{B73DD191-543F-57B0-C7AB-35102CE5F5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8000"/>
          </a:xfrm>
          <a:prstGeom prst="rect">
            <a:avLst/>
          </a:prstGeom>
          <a:effectLst>
            <a:outerShdw blurRad="63500" sx="102000" sy="102000" algn="ctr" rotWithShape="0">
              <a:prstClr val="black">
                <a:alpha val="40000"/>
              </a:prstClr>
            </a:outerShdw>
          </a:effectLst>
        </p:spPr>
      </p:pic>
      <p:pic>
        <p:nvPicPr>
          <p:cNvPr id="2" name="Picture 2">
            <a:extLst>
              <a:ext uri="{FF2B5EF4-FFF2-40B4-BE49-F238E27FC236}">
                <a16:creationId xmlns:a16="http://schemas.microsoft.com/office/drawing/2014/main" id="{889BFF36-F5D0-19FE-0F8B-A525556EE614}"/>
              </a:ext>
            </a:extLst>
          </p:cNvPr>
          <p:cNvPicPr>
            <a:picLocks noChangeAspect="1"/>
          </p:cNvPicPr>
          <p:nvPr/>
        </p:nvPicPr>
        <p:blipFill>
          <a:blip r:embed="rId5"/>
          <a:stretch>
            <a:fillRect/>
          </a:stretch>
        </p:blipFill>
        <p:spPr>
          <a:xfrm>
            <a:off x="-130" y="6424939"/>
            <a:ext cx="1085850" cy="438150"/>
          </a:xfrm>
          <a:prstGeom prst="rect">
            <a:avLst/>
          </a:prstGeom>
        </p:spPr>
      </p:pic>
      <p:sp>
        <p:nvSpPr>
          <p:cNvPr id="3" name="TextBox 2">
            <a:extLst>
              <a:ext uri="{FF2B5EF4-FFF2-40B4-BE49-F238E27FC236}">
                <a16:creationId xmlns:a16="http://schemas.microsoft.com/office/drawing/2014/main" id="{9664161B-FFD0-813F-316F-0B5CB04EAD8B}"/>
              </a:ext>
            </a:extLst>
          </p:cNvPr>
          <p:cNvSpPr txBox="1"/>
          <p:nvPr/>
        </p:nvSpPr>
        <p:spPr>
          <a:xfrm>
            <a:off x="11663680" y="6502400"/>
            <a:ext cx="5283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0000"/>
                </a:solidFill>
                <a:latin typeface="Arial"/>
                <a:cs typeface="Arial"/>
              </a:rPr>
              <a:t>27.</a:t>
            </a:r>
            <a:endParaRPr lang="en-US">
              <a:solidFill>
                <a:srgbClr val="000000"/>
              </a:solidFill>
            </a:endParaRPr>
          </a:p>
        </p:txBody>
      </p:sp>
      <p:sp>
        <p:nvSpPr>
          <p:cNvPr id="12" name="Rectangle 11">
            <a:extLst>
              <a:ext uri="{FF2B5EF4-FFF2-40B4-BE49-F238E27FC236}">
                <a16:creationId xmlns:a16="http://schemas.microsoft.com/office/drawing/2014/main" id="{9AED9551-5EEE-8901-5811-A6EB5328D56D}"/>
              </a:ext>
            </a:extLst>
          </p:cNvPr>
          <p:cNvSpPr/>
          <p:nvPr/>
        </p:nvSpPr>
        <p:spPr>
          <a:xfrm>
            <a:off x="1463822" y="3188248"/>
            <a:ext cx="9256541" cy="2772899"/>
          </a:xfrm>
          <a:prstGeom prst="rect">
            <a:avLst/>
          </a:prstGeom>
          <a:gradFill flip="none"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2700000" scaled="1"/>
            <a:tileRect/>
          </a:gradFill>
          <a:effectLst>
            <a:outerShdw blurRad="57150" dist="19050" dir="5400000" algn="ctr" rotWithShape="0">
              <a:srgbClr val="000000">
                <a:alpha val="63000"/>
              </a:srgbClr>
            </a:outerShdw>
            <a:softEdge rad="12700"/>
          </a:effectLst>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spcAft>
                <a:spcPts val="0"/>
              </a:spcAft>
            </a:pPr>
            <a:r>
              <a:rPr lang="en-US" sz="3200" b="1">
                <a:solidFill>
                  <a:schemeClr val="bg1"/>
                </a:solidFill>
                <a:ea typeface="+mn-lt"/>
                <a:cs typeface="+mn-lt"/>
              </a:rPr>
              <a:t>Thank you for listening.</a:t>
            </a:r>
          </a:p>
          <a:p>
            <a:pPr algn="ctr">
              <a:spcAft>
                <a:spcPts val="0"/>
              </a:spcAft>
            </a:pPr>
            <a:endParaRPr lang="en-US" sz="3200" b="1">
              <a:solidFill>
                <a:schemeClr val="bg1"/>
              </a:solidFill>
              <a:ea typeface="+mn-lt"/>
              <a:cs typeface="+mn-lt"/>
            </a:endParaRPr>
          </a:p>
          <a:p>
            <a:pPr algn="ctr">
              <a:spcAft>
                <a:spcPts val="0"/>
              </a:spcAft>
            </a:pPr>
            <a:r>
              <a:rPr lang="en-US" sz="2000" b="1">
                <a:solidFill>
                  <a:schemeClr val="bg1"/>
                </a:solidFill>
                <a:ea typeface="+mn-lt"/>
                <a:cs typeface="+mn-lt"/>
              </a:rPr>
              <a:t>Special thank you to Christophe for his help and advice during the case study.</a:t>
            </a:r>
          </a:p>
          <a:p>
            <a:pPr algn="ctr">
              <a:spcAft>
                <a:spcPts val="0"/>
              </a:spcAft>
            </a:pPr>
            <a:endParaRPr lang="en-US" sz="2000" b="1">
              <a:solidFill>
                <a:schemeClr val="bg1"/>
              </a:solidFill>
              <a:cs typeface="Segoe UI"/>
            </a:endParaRPr>
          </a:p>
          <a:p>
            <a:pPr algn="ctr">
              <a:spcAft>
                <a:spcPts val="0"/>
              </a:spcAft>
            </a:pPr>
            <a:r>
              <a:rPr lang="en-US" sz="2400" b="1">
                <a:solidFill>
                  <a:schemeClr val="bg1"/>
                </a:solidFill>
                <a:cs typeface="Segoe UI"/>
              </a:rPr>
              <a:t>Questions?</a:t>
            </a:r>
          </a:p>
        </p:txBody>
      </p:sp>
    </p:spTree>
    <p:extLst>
      <p:ext uri="{BB962C8B-B14F-4D97-AF65-F5344CB8AC3E}">
        <p14:creationId xmlns:p14="http://schemas.microsoft.com/office/powerpoint/2010/main" val="57671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718170"/>
            <a:ext cx="9141397" cy="923330"/>
          </a:xfrm>
        </p:spPr>
        <p:txBody>
          <a:bodyPr/>
          <a:lstStyle/>
          <a:p>
            <a:r>
              <a:rPr lang="en-US" sz="6000">
                <a:cs typeface="Segoe UI"/>
              </a:rPr>
              <a:t>I.     Introduction</a:t>
            </a:r>
            <a:endParaRPr lang="en-US" sz="6000" b="0"/>
          </a:p>
        </p:txBody>
      </p:sp>
      <p:pic>
        <p:nvPicPr>
          <p:cNvPr id="3" name="Picture 2">
            <a:extLst>
              <a:ext uri="{FF2B5EF4-FFF2-40B4-BE49-F238E27FC236}">
                <a16:creationId xmlns:a16="http://schemas.microsoft.com/office/drawing/2014/main" id="{039E9452-E832-4E05-8DF1-842FAB5A7A49}"/>
              </a:ext>
            </a:extLst>
          </p:cNvPr>
          <p:cNvPicPr>
            <a:picLocks noChangeAspect="1"/>
          </p:cNvPicPr>
          <p:nvPr/>
        </p:nvPicPr>
        <p:blipFill>
          <a:blip r:embed="rId3"/>
          <a:stretch>
            <a:fillRect/>
          </a:stretch>
        </p:blipFill>
        <p:spPr>
          <a:xfrm>
            <a:off x="11306175" y="0"/>
            <a:ext cx="885825" cy="495300"/>
          </a:xfrm>
          <a:prstGeom prst="rect">
            <a:avLst/>
          </a:prstGeom>
        </p:spPr>
      </p:pic>
      <p:sp>
        <p:nvSpPr>
          <p:cNvPr id="2" name="Text Placeholder 5">
            <a:extLst>
              <a:ext uri="{FF2B5EF4-FFF2-40B4-BE49-F238E27FC236}">
                <a16:creationId xmlns:a16="http://schemas.microsoft.com/office/drawing/2014/main" id="{3D5FE33B-2FC5-89CA-9942-06A6FE18FA35}"/>
              </a:ext>
            </a:extLst>
          </p:cNvPr>
          <p:cNvSpPr>
            <a:spLocks noGrp="1"/>
          </p:cNvSpPr>
          <p:nvPr>
            <p:ph type="body" sz="quarter" idx="12"/>
          </p:nvPr>
        </p:nvSpPr>
        <p:spPr>
          <a:xfrm>
            <a:off x="4128516" y="2923755"/>
            <a:ext cx="3925644" cy="2411578"/>
          </a:xfrm>
        </p:spPr>
        <p:txBody>
          <a:bodyPr wrap="square" lIns="0" tIns="0" rIns="0" bIns="0" anchor="t">
            <a:noAutofit/>
          </a:bodyPr>
          <a:lstStyle/>
          <a:p>
            <a:pPr marL="342900" indent="-342900" algn="l">
              <a:buAutoNum type="arabicPeriod"/>
            </a:pPr>
            <a:r>
              <a:rPr lang="en-US" sz="2800">
                <a:cs typeface="Segoe UI"/>
              </a:rPr>
              <a:t>Company background</a:t>
            </a:r>
          </a:p>
          <a:p>
            <a:pPr marL="342900" indent="-342900" algn="l">
              <a:buAutoNum type="arabicPeriod"/>
            </a:pPr>
            <a:r>
              <a:rPr lang="en-US" sz="2800">
                <a:cs typeface="Segoe UI"/>
              </a:rPr>
              <a:t>RFID technology</a:t>
            </a:r>
          </a:p>
          <a:p>
            <a:pPr marL="342900" indent="-342900" algn="l">
              <a:buAutoNum type="arabicPeriod"/>
            </a:pPr>
            <a:r>
              <a:rPr lang="en-US" sz="2800">
                <a:cs typeface="Segoe UI"/>
              </a:rPr>
              <a:t>Problem statement</a:t>
            </a:r>
          </a:p>
          <a:p>
            <a:pPr marL="342900" indent="-342900" algn="l">
              <a:buAutoNum type="arabicPeriod"/>
            </a:pPr>
            <a:r>
              <a:rPr lang="en-US" sz="2800">
                <a:cs typeface="Segoe UI"/>
              </a:rPr>
              <a:t>Team</a:t>
            </a:r>
            <a:endParaRPr lang="en-US"/>
          </a:p>
        </p:txBody>
      </p:sp>
      <p:pic>
        <p:nvPicPr>
          <p:cNvPr id="8" name="Picture 7" descr="Text&#10;&#10;Description automatically generated with medium confidence">
            <a:extLst>
              <a:ext uri="{FF2B5EF4-FFF2-40B4-BE49-F238E27FC236}">
                <a16:creationId xmlns:a16="http://schemas.microsoft.com/office/drawing/2014/main" id="{C76DC973-4580-F5FB-7D88-30473BD7A807}"/>
              </a:ext>
            </a:extLst>
          </p:cNvPr>
          <p:cNvPicPr>
            <a:picLocks noChangeAspect="1"/>
          </p:cNvPicPr>
          <p:nvPr/>
        </p:nvPicPr>
        <p:blipFill>
          <a:blip r:embed="rId4"/>
          <a:stretch>
            <a:fillRect/>
          </a:stretch>
        </p:blipFill>
        <p:spPr>
          <a:xfrm>
            <a:off x="-1091" y="6430837"/>
            <a:ext cx="1065857" cy="431019"/>
          </a:xfrm>
          <a:prstGeom prst="rect">
            <a:avLst/>
          </a:prstGeom>
        </p:spPr>
      </p:pic>
      <p:sp>
        <p:nvSpPr>
          <p:cNvPr id="10" name="TextBox 9">
            <a:extLst>
              <a:ext uri="{FF2B5EF4-FFF2-40B4-BE49-F238E27FC236}">
                <a16:creationId xmlns:a16="http://schemas.microsoft.com/office/drawing/2014/main" id="{F2FC0B7D-93FE-0A9C-08E4-06E42D6FD7C7}"/>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3.</a:t>
            </a:r>
            <a:endParaRPr lang="en-US"/>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8" descr="Icon&#10;&#10;Description automatically generated">
            <a:extLst>
              <a:ext uri="{FF2B5EF4-FFF2-40B4-BE49-F238E27FC236}">
                <a16:creationId xmlns:a16="http://schemas.microsoft.com/office/drawing/2014/main" id="{E5F21561-D697-15AB-2699-3AF8971613C3}"/>
              </a:ext>
            </a:extLst>
          </p:cNvPr>
          <p:cNvPicPr>
            <a:picLocks noChangeAspect="1"/>
          </p:cNvPicPr>
          <p:nvPr/>
        </p:nvPicPr>
        <p:blipFill>
          <a:blip r:embed="rId2"/>
          <a:stretch>
            <a:fillRect/>
          </a:stretch>
        </p:blipFill>
        <p:spPr>
          <a:xfrm>
            <a:off x="0" y="6010823"/>
            <a:ext cx="12192000" cy="861233"/>
          </a:xfrm>
          <a:prstGeom prst="rect">
            <a:avLst/>
          </a:prstGeom>
        </p:spPr>
      </p:pic>
      <p:sp>
        <p:nvSpPr>
          <p:cNvPr id="5" name="TextBox 4">
            <a:extLst>
              <a:ext uri="{FF2B5EF4-FFF2-40B4-BE49-F238E27FC236}">
                <a16:creationId xmlns:a16="http://schemas.microsoft.com/office/drawing/2014/main" id="{9D9DD701-EEC1-4103-86FD-5F9F18415F3A}"/>
              </a:ext>
            </a:extLst>
          </p:cNvPr>
          <p:cNvSpPr txBox="1"/>
          <p:nvPr/>
        </p:nvSpPr>
        <p:spPr>
          <a:xfrm>
            <a:off x="525976" y="1924454"/>
            <a:ext cx="6828302" cy="2308324"/>
          </a:xfrm>
          <a:prstGeom prst="rect">
            <a:avLst/>
          </a:prstGeom>
          <a:noFill/>
        </p:spPr>
        <p:txBody>
          <a:bodyPr wrap="square" lIns="91440" tIns="45720" rIns="91440" bIns="45720" rtlCol="0" anchor="t">
            <a:spAutoFit/>
          </a:bodyPr>
          <a:lstStyle/>
          <a:p>
            <a:r>
              <a:rPr lang="en-US" b="1" i="0">
                <a:solidFill>
                  <a:schemeClr val="accent1"/>
                </a:solidFill>
                <a:effectLst/>
                <a:latin typeface="Segoe UI"/>
                <a:cs typeface="Segoe UI"/>
              </a:rPr>
              <a:t>MOJIX</a:t>
            </a:r>
            <a:r>
              <a:rPr lang="en-US" b="0" i="0">
                <a:solidFill>
                  <a:schemeClr val="bg1"/>
                </a:solidFill>
                <a:effectLst/>
                <a:latin typeface="Segoe UI"/>
                <a:cs typeface="Segoe UI"/>
              </a:rPr>
              <a:t> is a leading software company that focuses on building solutions for their customers — whether they</a:t>
            </a:r>
            <a:r>
              <a:rPr lang="en-US">
                <a:solidFill>
                  <a:schemeClr val="bg1"/>
                </a:solidFill>
                <a:latin typeface="Segoe UI"/>
                <a:cs typeface="Segoe UI"/>
              </a:rPr>
              <a:t> </a:t>
            </a:r>
            <a:r>
              <a:rPr lang="en-US" b="0" i="0">
                <a:solidFill>
                  <a:schemeClr val="bg1"/>
                </a:solidFill>
                <a:effectLst/>
                <a:latin typeface="Segoe UI"/>
                <a:cs typeface="Segoe UI"/>
              </a:rPr>
              <a:t>are consumers, retailers, or industry enterprises — using data gathered by various Internet of Things (IoT)</a:t>
            </a:r>
            <a:r>
              <a:rPr lang="en-US">
                <a:solidFill>
                  <a:schemeClr val="bg1"/>
                </a:solidFill>
                <a:latin typeface="Segoe UI"/>
                <a:cs typeface="Segoe UI"/>
              </a:rPr>
              <a:t> </a:t>
            </a:r>
            <a:r>
              <a:rPr lang="en-US" b="0" i="0">
                <a:solidFill>
                  <a:schemeClr val="bg1"/>
                </a:solidFill>
                <a:effectLst/>
                <a:latin typeface="Segoe UI"/>
                <a:cs typeface="Segoe UI"/>
              </a:rPr>
              <a:t>technologies. One of </a:t>
            </a:r>
            <a:r>
              <a:rPr lang="en-US" b="1" i="0" err="1">
                <a:solidFill>
                  <a:schemeClr val="accent1"/>
                </a:solidFill>
                <a:effectLst/>
                <a:latin typeface="Segoe UI"/>
                <a:cs typeface="Segoe UI"/>
              </a:rPr>
              <a:t>Mojix’s</a:t>
            </a:r>
            <a:r>
              <a:rPr lang="en-US" b="1">
                <a:solidFill>
                  <a:schemeClr val="accent1"/>
                </a:solidFill>
                <a:latin typeface="Segoe UI"/>
                <a:cs typeface="Segoe UI"/>
              </a:rPr>
              <a:t> </a:t>
            </a:r>
            <a:r>
              <a:rPr lang="en-US" b="0" i="0">
                <a:solidFill>
                  <a:schemeClr val="bg1"/>
                </a:solidFill>
                <a:effectLst/>
                <a:latin typeface="Segoe UI"/>
                <a:cs typeface="Segoe UI"/>
              </a:rPr>
              <a:t>focuses is digitizing and automating supply chains. They do this in various ways.</a:t>
            </a:r>
            <a:endParaRPr lang="en-US">
              <a:solidFill>
                <a:schemeClr val="bg1"/>
              </a:solidFill>
              <a:cs typeface="Arial" panose="020B0604020202020204" pitchFamily="34" charset="0"/>
            </a:endParaRPr>
          </a:p>
          <a:p>
            <a:br>
              <a:rPr lang="en-US">
                <a:latin typeface="Segoe UI"/>
              </a:rPr>
            </a:br>
            <a:r>
              <a:rPr lang="en-US" b="0" i="0">
                <a:solidFill>
                  <a:schemeClr val="bg1"/>
                </a:solidFill>
                <a:effectLst/>
                <a:latin typeface="Segoe UI"/>
                <a:cs typeface="Segoe UI"/>
              </a:rPr>
              <a:t>This case study focuses on </a:t>
            </a:r>
            <a:r>
              <a:rPr lang="en-US" b="1" i="0">
                <a:solidFill>
                  <a:schemeClr val="bg1"/>
                </a:solidFill>
                <a:effectLst/>
                <a:latin typeface="Segoe UI"/>
                <a:cs typeface="Segoe UI"/>
              </a:rPr>
              <a:t>automated inventory management.</a:t>
            </a:r>
            <a:endParaRPr lang="en-US">
              <a:solidFill>
                <a:schemeClr val="bg1"/>
              </a:solidFill>
              <a:cs typeface="Arial"/>
            </a:endParaRPr>
          </a:p>
        </p:txBody>
      </p:sp>
      <p:pic>
        <p:nvPicPr>
          <p:cNvPr id="7" name="Picture 6" descr="Icon&#10;&#10;Description automatically generated">
            <a:extLst>
              <a:ext uri="{FF2B5EF4-FFF2-40B4-BE49-F238E27FC236}">
                <a16:creationId xmlns:a16="http://schemas.microsoft.com/office/drawing/2014/main" id="{1B0D20CB-E1FF-4E07-912E-7548FD1E9036}"/>
              </a:ext>
            </a:extLst>
          </p:cNvPr>
          <p:cNvPicPr>
            <a:picLocks noChangeAspect="1"/>
          </p:cNvPicPr>
          <p:nvPr/>
        </p:nvPicPr>
        <p:blipFill>
          <a:blip r:embed="rId3"/>
          <a:stretch>
            <a:fillRect/>
          </a:stretch>
        </p:blipFill>
        <p:spPr>
          <a:xfrm>
            <a:off x="7700456" y="1665718"/>
            <a:ext cx="3810868" cy="3010586"/>
          </a:xfrm>
          <a:prstGeom prst="rect">
            <a:avLst/>
          </a:prstGeom>
        </p:spPr>
      </p:pic>
      <p:sp>
        <p:nvSpPr>
          <p:cNvPr id="8" name="TextBox 7">
            <a:extLst>
              <a:ext uri="{FF2B5EF4-FFF2-40B4-BE49-F238E27FC236}">
                <a16:creationId xmlns:a16="http://schemas.microsoft.com/office/drawing/2014/main" id="{8D6A83A2-872C-485E-A870-8E8DFC9E01B6}"/>
              </a:ext>
            </a:extLst>
          </p:cNvPr>
          <p:cNvSpPr txBox="1"/>
          <p:nvPr/>
        </p:nvSpPr>
        <p:spPr>
          <a:xfrm>
            <a:off x="6846278" y="4551340"/>
            <a:ext cx="5528602" cy="369332"/>
          </a:xfrm>
          <a:prstGeom prst="rect">
            <a:avLst/>
          </a:prstGeom>
          <a:noFill/>
        </p:spPr>
        <p:txBody>
          <a:bodyPr wrap="square" lIns="91440" tIns="45720" rIns="91440" bIns="45720" rtlCol="0" anchor="t">
            <a:spAutoFit/>
          </a:bodyPr>
          <a:lstStyle/>
          <a:p>
            <a:r>
              <a:rPr lang="en-US" b="1">
                <a:solidFill>
                  <a:schemeClr val="accent1"/>
                </a:solidFill>
                <a:latin typeface="Segoe UI"/>
                <a:cs typeface="Segoe UI"/>
              </a:rPr>
              <a:t>Automated inventory management using RFID</a:t>
            </a:r>
          </a:p>
        </p:txBody>
      </p:sp>
      <p:sp>
        <p:nvSpPr>
          <p:cNvPr id="2" name="Title 2">
            <a:extLst>
              <a:ext uri="{FF2B5EF4-FFF2-40B4-BE49-F238E27FC236}">
                <a16:creationId xmlns:a16="http://schemas.microsoft.com/office/drawing/2014/main" id="{938E5073-1D1D-329F-061D-7B201A25EEF2}"/>
              </a:ext>
            </a:extLst>
          </p:cNvPr>
          <p:cNvSpPr>
            <a:spLocks noGrp="1"/>
          </p:cNvSpPr>
          <p:nvPr>
            <p:ph type="title"/>
          </p:nvPr>
        </p:nvSpPr>
        <p:spPr>
          <a:xfrm>
            <a:off x="203200" y="490617"/>
            <a:ext cx="5831840" cy="1168718"/>
          </a:xfrm>
        </p:spPr>
        <p:txBody>
          <a:bodyPr lIns="91440" tIns="45720" rIns="91440" bIns="45720" anchor="t">
            <a:normAutofit/>
          </a:bodyPr>
          <a:lstStyle/>
          <a:p>
            <a:r>
              <a:rPr lang="en-US">
                <a:solidFill>
                  <a:srgbClr val="3578AF"/>
                </a:solidFill>
                <a:cs typeface="Segoe UI"/>
              </a:rPr>
              <a:t>Company Background</a:t>
            </a:r>
            <a:endParaRPr lang="en-US">
              <a:solidFill>
                <a:srgbClr val="3578AF"/>
              </a:solidFill>
            </a:endParaRPr>
          </a:p>
        </p:txBody>
      </p:sp>
      <p:pic>
        <p:nvPicPr>
          <p:cNvPr id="3" name="Picture 5">
            <a:extLst>
              <a:ext uri="{FF2B5EF4-FFF2-40B4-BE49-F238E27FC236}">
                <a16:creationId xmlns:a16="http://schemas.microsoft.com/office/drawing/2014/main" id="{8392F9B9-E5B4-4B06-3B9B-540D2297057F}"/>
              </a:ext>
            </a:extLst>
          </p:cNvPr>
          <p:cNvPicPr>
            <a:picLocks noChangeAspect="1"/>
          </p:cNvPicPr>
          <p:nvPr/>
        </p:nvPicPr>
        <p:blipFill>
          <a:blip r:embed="rId4"/>
          <a:stretch>
            <a:fillRect/>
          </a:stretch>
        </p:blipFill>
        <p:spPr>
          <a:xfrm>
            <a:off x="11302047" y="-3492"/>
            <a:ext cx="885825" cy="504825"/>
          </a:xfrm>
          <a:prstGeom prst="rect">
            <a:avLst/>
          </a:prstGeom>
        </p:spPr>
      </p:pic>
      <p:pic>
        <p:nvPicPr>
          <p:cNvPr id="6" name="Picture 9">
            <a:extLst>
              <a:ext uri="{FF2B5EF4-FFF2-40B4-BE49-F238E27FC236}">
                <a16:creationId xmlns:a16="http://schemas.microsoft.com/office/drawing/2014/main" id="{D8471C7B-772B-CD57-F8E0-1E71AD3438E8}"/>
              </a:ext>
            </a:extLst>
          </p:cNvPr>
          <p:cNvPicPr>
            <a:picLocks noChangeAspect="1"/>
          </p:cNvPicPr>
          <p:nvPr/>
        </p:nvPicPr>
        <p:blipFill>
          <a:blip r:embed="rId5"/>
          <a:stretch>
            <a:fillRect/>
          </a:stretch>
        </p:blipFill>
        <p:spPr>
          <a:xfrm>
            <a:off x="-1044" y="6429701"/>
            <a:ext cx="1066800" cy="428625"/>
          </a:xfrm>
          <a:prstGeom prst="rect">
            <a:avLst/>
          </a:prstGeom>
        </p:spPr>
      </p:pic>
      <p:sp>
        <p:nvSpPr>
          <p:cNvPr id="10" name="TextBox 9">
            <a:extLst>
              <a:ext uri="{FF2B5EF4-FFF2-40B4-BE49-F238E27FC236}">
                <a16:creationId xmlns:a16="http://schemas.microsoft.com/office/drawing/2014/main" id="{59E2B14A-3AFE-8019-A67B-58453E802DAF}"/>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4.</a:t>
            </a:r>
            <a:endParaRPr lang="en-US">
              <a:cs typeface="Arial"/>
            </a:endParaRPr>
          </a:p>
        </p:txBody>
      </p:sp>
    </p:spTree>
    <p:extLst>
      <p:ext uri="{BB962C8B-B14F-4D97-AF65-F5344CB8AC3E}">
        <p14:creationId xmlns:p14="http://schemas.microsoft.com/office/powerpoint/2010/main" val="332326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Icon&#10;&#10;Description automatically generated">
            <a:extLst>
              <a:ext uri="{FF2B5EF4-FFF2-40B4-BE49-F238E27FC236}">
                <a16:creationId xmlns:a16="http://schemas.microsoft.com/office/drawing/2014/main" id="{FD33FB0B-1D3E-4A41-9540-AD484720172D}"/>
              </a:ext>
            </a:extLst>
          </p:cNvPr>
          <p:cNvPicPr>
            <a:picLocks noChangeAspect="1"/>
          </p:cNvPicPr>
          <p:nvPr/>
        </p:nvPicPr>
        <p:blipFill>
          <a:blip r:embed="rId2"/>
          <a:stretch>
            <a:fillRect/>
          </a:stretch>
        </p:blipFill>
        <p:spPr>
          <a:xfrm>
            <a:off x="0" y="5990503"/>
            <a:ext cx="12192000" cy="881553"/>
          </a:xfrm>
          <a:prstGeom prst="rect">
            <a:avLst/>
          </a:prstGeom>
        </p:spPr>
      </p:pic>
      <p:pic>
        <p:nvPicPr>
          <p:cNvPr id="6" name="Picture 5" descr="Diagram&#10;&#10;Description automatically generated">
            <a:extLst>
              <a:ext uri="{FF2B5EF4-FFF2-40B4-BE49-F238E27FC236}">
                <a16:creationId xmlns:a16="http://schemas.microsoft.com/office/drawing/2014/main" id="{2A6A4817-BB21-4985-B8E2-E42C37ECDCCF}"/>
              </a:ext>
            </a:extLst>
          </p:cNvPr>
          <p:cNvPicPr>
            <a:picLocks noChangeAspect="1"/>
          </p:cNvPicPr>
          <p:nvPr/>
        </p:nvPicPr>
        <p:blipFill>
          <a:blip r:embed="rId3"/>
          <a:stretch>
            <a:fillRect/>
          </a:stretch>
        </p:blipFill>
        <p:spPr>
          <a:xfrm>
            <a:off x="5413721" y="1858575"/>
            <a:ext cx="6110647" cy="3519996"/>
          </a:xfrm>
          <a:prstGeom prst="rect">
            <a:avLst/>
          </a:prstGeom>
          <a:ln w="38100">
            <a:noFill/>
          </a:ln>
        </p:spPr>
      </p:pic>
      <p:sp>
        <p:nvSpPr>
          <p:cNvPr id="17" name="TextBox 16">
            <a:extLst>
              <a:ext uri="{FF2B5EF4-FFF2-40B4-BE49-F238E27FC236}">
                <a16:creationId xmlns:a16="http://schemas.microsoft.com/office/drawing/2014/main" id="{61F8C96A-95E3-43AA-A877-DADD0999FE10}"/>
              </a:ext>
            </a:extLst>
          </p:cNvPr>
          <p:cNvSpPr txBox="1"/>
          <p:nvPr/>
        </p:nvSpPr>
        <p:spPr>
          <a:xfrm>
            <a:off x="276668" y="1188462"/>
            <a:ext cx="11047824" cy="923330"/>
          </a:xfrm>
          <a:prstGeom prst="rect">
            <a:avLst/>
          </a:prstGeom>
          <a:noFill/>
        </p:spPr>
        <p:txBody>
          <a:bodyPr wrap="square">
            <a:spAutoFit/>
          </a:bodyPr>
          <a:lstStyle/>
          <a:p>
            <a:pPr algn="ctr"/>
            <a:r>
              <a:rPr lang="en-US" b="0" i="0">
                <a:solidFill>
                  <a:schemeClr val="bg1"/>
                </a:solidFill>
                <a:effectLst/>
                <a:latin typeface="Arial" panose="020B0604020202020204" pitchFamily="34" charset="0"/>
              </a:rPr>
              <a:t>RFID technology enables </a:t>
            </a:r>
            <a:r>
              <a:rPr lang="en-US" b="0" i="0">
                <a:solidFill>
                  <a:schemeClr val="accent1"/>
                </a:solidFill>
                <a:effectLst/>
                <a:latin typeface="Arial" panose="020B0604020202020204" pitchFamily="34" charset="0"/>
              </a:rPr>
              <a:t>Mojix</a:t>
            </a:r>
            <a:r>
              <a:rPr lang="en-US" b="0" i="0">
                <a:solidFill>
                  <a:schemeClr val="bg1"/>
                </a:solidFill>
                <a:effectLst/>
                <a:latin typeface="Arial" panose="020B0604020202020204" pitchFamily="34" charset="0"/>
              </a:rPr>
              <a:t> to automate an inventory system by allowing communication between</a:t>
            </a:r>
            <a:br>
              <a:rPr lang="en-US">
                <a:solidFill>
                  <a:schemeClr val="bg1"/>
                </a:solidFill>
              </a:rPr>
            </a:br>
            <a:r>
              <a:rPr lang="en-US" b="0" i="0">
                <a:solidFill>
                  <a:schemeClr val="bg1"/>
                </a:solidFill>
                <a:effectLst/>
                <a:latin typeface="Arial" panose="020B0604020202020204" pitchFamily="34" charset="0"/>
              </a:rPr>
              <a:t>RFID tags and sensors.</a:t>
            </a:r>
            <a:br>
              <a:rPr lang="en-US">
                <a:solidFill>
                  <a:schemeClr val="bg1"/>
                </a:solidFill>
              </a:rPr>
            </a:br>
            <a:endParaRPr lang="en-US">
              <a:solidFill>
                <a:schemeClr val="bg1"/>
              </a:solidFill>
            </a:endParaRPr>
          </a:p>
        </p:txBody>
      </p:sp>
      <p:sp>
        <p:nvSpPr>
          <p:cNvPr id="19" name="TextBox 18">
            <a:extLst>
              <a:ext uri="{FF2B5EF4-FFF2-40B4-BE49-F238E27FC236}">
                <a16:creationId xmlns:a16="http://schemas.microsoft.com/office/drawing/2014/main" id="{FEE0420B-8DFE-47B5-B7F7-105FDCA9DA9A}"/>
              </a:ext>
            </a:extLst>
          </p:cNvPr>
          <p:cNvSpPr txBox="1"/>
          <p:nvPr/>
        </p:nvSpPr>
        <p:spPr>
          <a:xfrm>
            <a:off x="5306454" y="5500261"/>
            <a:ext cx="6575470" cy="338554"/>
          </a:xfrm>
          <a:prstGeom prst="rect">
            <a:avLst/>
          </a:prstGeom>
          <a:noFill/>
        </p:spPr>
        <p:txBody>
          <a:bodyPr wrap="square" lIns="91440" tIns="45720" rIns="91440" bIns="45720" anchor="t">
            <a:spAutoFit/>
          </a:bodyPr>
          <a:lstStyle/>
          <a:p>
            <a:r>
              <a:rPr lang="en-US" sz="1600" i="1" u="sng">
                <a:solidFill>
                  <a:schemeClr val="bg1"/>
                </a:solidFill>
                <a:latin typeface="Segoe UI"/>
                <a:cs typeface="Segoe UI"/>
              </a:rPr>
              <a:t>A</a:t>
            </a:r>
            <a:r>
              <a:rPr lang="en-US" sz="1600" b="0" i="1" u="sng">
                <a:solidFill>
                  <a:schemeClr val="bg1"/>
                </a:solidFill>
                <a:effectLst/>
                <a:latin typeface="Segoe UI"/>
                <a:cs typeface="Segoe UI"/>
              </a:rPr>
              <a:t>n example of an item management solution provided to clothing store</a:t>
            </a:r>
            <a:endParaRPr lang="en-US" sz="1600" i="1" u="sng">
              <a:solidFill>
                <a:schemeClr val="bg1"/>
              </a:solidFill>
              <a:latin typeface="Segoe UI"/>
              <a:cs typeface="Segoe UI"/>
            </a:endParaRPr>
          </a:p>
        </p:txBody>
      </p:sp>
      <p:sp>
        <p:nvSpPr>
          <p:cNvPr id="11" name="TextBox 10">
            <a:extLst>
              <a:ext uri="{FF2B5EF4-FFF2-40B4-BE49-F238E27FC236}">
                <a16:creationId xmlns:a16="http://schemas.microsoft.com/office/drawing/2014/main" id="{95369336-C057-4705-8678-1320F0E0F0F4}"/>
              </a:ext>
            </a:extLst>
          </p:cNvPr>
          <p:cNvSpPr txBox="1"/>
          <p:nvPr/>
        </p:nvSpPr>
        <p:spPr>
          <a:xfrm>
            <a:off x="562708" y="1858575"/>
            <a:ext cx="4501661" cy="4247317"/>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In this example: </a:t>
            </a:r>
          </a:p>
          <a:p>
            <a:endParaRPr lang="en-US">
              <a:solidFill>
                <a:schemeClr val="bg1"/>
              </a:solidFill>
              <a:latin typeface="Segoe UI"/>
              <a:cs typeface="Segoe UI"/>
            </a:endParaRPr>
          </a:p>
          <a:p>
            <a:pPr marL="285750" indent="-285750">
              <a:buFont typeface="Arial" panose="020B0604020202020204" pitchFamily="34" charset="0"/>
              <a:buChar char="•"/>
            </a:pPr>
            <a:r>
              <a:rPr lang="en-US">
                <a:solidFill>
                  <a:schemeClr val="bg1"/>
                </a:solidFill>
                <a:latin typeface="Segoe UI"/>
                <a:cs typeface="Segoe UI"/>
              </a:rPr>
              <a:t>Sales floor receives shipment in boxes with RFID tags </a:t>
            </a:r>
          </a:p>
          <a:p>
            <a:pPr marL="285750" indent="-285750">
              <a:buFont typeface="Arial" panose="020B0604020202020204" pitchFamily="34" charset="0"/>
              <a:buChar char="•"/>
            </a:pPr>
            <a:endParaRPr lang="en-US">
              <a:solidFill>
                <a:schemeClr val="bg1"/>
              </a:solidFill>
              <a:latin typeface="Segoe UI"/>
              <a:cs typeface="Segoe UI"/>
            </a:endParaRPr>
          </a:p>
          <a:p>
            <a:pPr marL="285750" indent="-285750" algn="just">
              <a:buFont typeface="Arial" panose="020B0604020202020204" pitchFamily="34" charset="0"/>
              <a:buChar char="•"/>
            </a:pPr>
            <a:r>
              <a:rPr lang="en-US">
                <a:solidFill>
                  <a:schemeClr val="bg1"/>
                </a:solidFill>
                <a:latin typeface="Segoe UI"/>
                <a:cs typeface="Segoe UI"/>
              </a:rPr>
              <a:t>RFID system in the </a:t>
            </a:r>
            <a:r>
              <a:rPr lang="en-US" b="1">
                <a:solidFill>
                  <a:schemeClr val="bg1"/>
                </a:solidFill>
                <a:latin typeface="Segoe UI"/>
                <a:cs typeface="Segoe UI"/>
              </a:rPr>
              <a:t>“receiving shipping zone”</a:t>
            </a:r>
            <a:r>
              <a:rPr lang="en-US">
                <a:solidFill>
                  <a:schemeClr val="bg1"/>
                </a:solidFill>
                <a:latin typeface="Segoe UI"/>
                <a:cs typeface="Segoe UI"/>
              </a:rPr>
              <a:t>  detect the new tags and the existing ones in this area  </a:t>
            </a:r>
          </a:p>
          <a:p>
            <a:pPr marL="285750" indent="-285750" algn="just">
              <a:buFont typeface="Arial" panose="020B0604020202020204" pitchFamily="34" charset="0"/>
              <a:buChar char="•"/>
            </a:pPr>
            <a:endParaRPr lang="en-US">
              <a:solidFill>
                <a:schemeClr val="bg1"/>
              </a:solidFill>
              <a:latin typeface="Segoe UI"/>
              <a:cs typeface="Segoe UI"/>
            </a:endParaRPr>
          </a:p>
          <a:p>
            <a:pPr marL="285750" indent="-285750" algn="just">
              <a:buFont typeface="Arial" panose="020B0604020202020204" pitchFamily="34" charset="0"/>
              <a:buChar char="•"/>
            </a:pPr>
            <a:r>
              <a:rPr lang="en-US">
                <a:solidFill>
                  <a:schemeClr val="bg1"/>
                </a:solidFill>
                <a:latin typeface="Segoe UI"/>
                <a:cs typeface="Segoe UI"/>
              </a:rPr>
              <a:t>RFID system in the </a:t>
            </a:r>
            <a:r>
              <a:rPr lang="en-US" b="1">
                <a:solidFill>
                  <a:schemeClr val="bg1"/>
                </a:solidFill>
                <a:latin typeface="Segoe UI"/>
                <a:cs typeface="Segoe UI"/>
              </a:rPr>
              <a:t>“Real-time inventory zone” </a:t>
            </a:r>
            <a:r>
              <a:rPr lang="en-US">
                <a:solidFill>
                  <a:schemeClr val="bg1"/>
                </a:solidFill>
                <a:latin typeface="Segoe UI"/>
                <a:cs typeface="Segoe UI"/>
              </a:rPr>
              <a:t>detect the crossing tags &amp; the existing tags in that zone </a:t>
            </a:r>
            <a:endParaRPr lang="en-US" b="1">
              <a:solidFill>
                <a:schemeClr val="bg1"/>
              </a:solidFill>
              <a:latin typeface="Segoe UI"/>
              <a:cs typeface="Segoe UI"/>
            </a:endParaRPr>
          </a:p>
          <a:p>
            <a:endParaRPr lang="en-US">
              <a:solidFill>
                <a:schemeClr val="bg1"/>
              </a:solidFill>
              <a:latin typeface="Segoe UI"/>
              <a:cs typeface="Segoe UI"/>
            </a:endParaRPr>
          </a:p>
          <a:p>
            <a:endParaRPr lang="en-US">
              <a:solidFill>
                <a:schemeClr val="bg1"/>
              </a:solidFill>
              <a:latin typeface="Segoe UI"/>
              <a:cs typeface="Segoe UI"/>
            </a:endParaRPr>
          </a:p>
          <a:p>
            <a:endParaRPr lang="en-US">
              <a:solidFill>
                <a:schemeClr val="bg1"/>
              </a:solidFill>
              <a:latin typeface="Segoe UI"/>
              <a:cs typeface="Segoe UI"/>
            </a:endParaRPr>
          </a:p>
        </p:txBody>
      </p:sp>
      <p:sp>
        <p:nvSpPr>
          <p:cNvPr id="18" name="TextBox 17">
            <a:extLst>
              <a:ext uri="{FF2B5EF4-FFF2-40B4-BE49-F238E27FC236}">
                <a16:creationId xmlns:a16="http://schemas.microsoft.com/office/drawing/2014/main" id="{277D5E59-6B03-4624-8CBC-D5FFB1486DD2}"/>
              </a:ext>
            </a:extLst>
          </p:cNvPr>
          <p:cNvSpPr txBox="1"/>
          <p:nvPr/>
        </p:nvSpPr>
        <p:spPr>
          <a:xfrm>
            <a:off x="8825718" y="5799588"/>
            <a:ext cx="6112412" cy="230832"/>
          </a:xfrm>
          <a:prstGeom prst="rect">
            <a:avLst/>
          </a:prstGeom>
          <a:noFill/>
        </p:spPr>
        <p:txBody>
          <a:bodyPr wrap="square">
            <a:spAutoFit/>
          </a:bodyPr>
          <a:lstStyle/>
          <a:p>
            <a:r>
              <a:rPr lang="en-US" sz="900" b="0" i="0">
                <a:solidFill>
                  <a:schemeClr val="bg1"/>
                </a:solidFill>
                <a:effectLst/>
                <a:latin typeface="Arial" panose="020B0604020202020204" pitchFamily="34" charset="0"/>
              </a:rPr>
              <a:t>https://www.slideshare.net/gniero/mojix-presentation-eng</a:t>
            </a:r>
            <a:endParaRPr lang="en-US" sz="900">
              <a:solidFill>
                <a:schemeClr val="bg1"/>
              </a:solidFill>
            </a:endParaRPr>
          </a:p>
        </p:txBody>
      </p:sp>
      <p:sp>
        <p:nvSpPr>
          <p:cNvPr id="2" name="Title 2">
            <a:extLst>
              <a:ext uri="{FF2B5EF4-FFF2-40B4-BE49-F238E27FC236}">
                <a16:creationId xmlns:a16="http://schemas.microsoft.com/office/drawing/2014/main" id="{E9398B77-A4D3-AC54-D97D-458F9423BA32}"/>
              </a:ext>
            </a:extLst>
          </p:cNvPr>
          <p:cNvSpPr>
            <a:spLocks noGrp="1"/>
          </p:cNvSpPr>
          <p:nvPr>
            <p:ph type="title"/>
          </p:nvPr>
        </p:nvSpPr>
        <p:spPr>
          <a:xfrm>
            <a:off x="132080" y="338217"/>
            <a:ext cx="5008880" cy="1168718"/>
          </a:xfrm>
        </p:spPr>
        <p:txBody>
          <a:bodyPr lIns="91440" tIns="45720" rIns="91440" bIns="45720" anchor="t">
            <a:normAutofit/>
          </a:bodyPr>
          <a:lstStyle/>
          <a:p>
            <a:r>
              <a:rPr lang="en-US">
                <a:solidFill>
                  <a:srgbClr val="3578AF"/>
                </a:solidFill>
                <a:cs typeface="Segoe UI"/>
              </a:rPr>
              <a:t>RFID Technology</a:t>
            </a:r>
            <a:endParaRPr lang="en-US">
              <a:solidFill>
                <a:srgbClr val="3578AF"/>
              </a:solidFill>
            </a:endParaRPr>
          </a:p>
        </p:txBody>
      </p:sp>
      <p:pic>
        <p:nvPicPr>
          <p:cNvPr id="3" name="Picture 3">
            <a:extLst>
              <a:ext uri="{FF2B5EF4-FFF2-40B4-BE49-F238E27FC236}">
                <a16:creationId xmlns:a16="http://schemas.microsoft.com/office/drawing/2014/main" id="{EC79214F-9F8A-BD5B-8628-91B243320D5B}"/>
              </a:ext>
            </a:extLst>
          </p:cNvPr>
          <p:cNvPicPr>
            <a:picLocks noChangeAspect="1"/>
          </p:cNvPicPr>
          <p:nvPr/>
        </p:nvPicPr>
        <p:blipFill>
          <a:blip r:embed="rId4"/>
          <a:stretch>
            <a:fillRect/>
          </a:stretch>
        </p:blipFill>
        <p:spPr>
          <a:xfrm>
            <a:off x="11302047" y="-3492"/>
            <a:ext cx="885825" cy="504825"/>
          </a:xfrm>
          <a:prstGeom prst="rect">
            <a:avLst/>
          </a:prstGeom>
        </p:spPr>
      </p:pic>
      <p:pic>
        <p:nvPicPr>
          <p:cNvPr id="4" name="Picture 9">
            <a:extLst>
              <a:ext uri="{FF2B5EF4-FFF2-40B4-BE49-F238E27FC236}">
                <a16:creationId xmlns:a16="http://schemas.microsoft.com/office/drawing/2014/main" id="{F35D15A8-0D29-DD48-97D6-78088FB3168F}"/>
              </a:ext>
            </a:extLst>
          </p:cNvPr>
          <p:cNvPicPr>
            <a:picLocks noChangeAspect="1"/>
          </p:cNvPicPr>
          <p:nvPr/>
        </p:nvPicPr>
        <p:blipFill>
          <a:blip r:embed="rId5"/>
          <a:stretch>
            <a:fillRect/>
          </a:stretch>
        </p:blipFill>
        <p:spPr>
          <a:xfrm>
            <a:off x="-1044" y="6429701"/>
            <a:ext cx="1066800" cy="428625"/>
          </a:xfrm>
          <a:prstGeom prst="rect">
            <a:avLst/>
          </a:prstGeom>
        </p:spPr>
      </p:pic>
      <p:sp>
        <p:nvSpPr>
          <p:cNvPr id="5" name="TextBox 4">
            <a:extLst>
              <a:ext uri="{FF2B5EF4-FFF2-40B4-BE49-F238E27FC236}">
                <a16:creationId xmlns:a16="http://schemas.microsoft.com/office/drawing/2014/main" id="{9C63F7BB-45D4-9CA3-C41B-900AE00E5397}"/>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5.</a:t>
            </a:r>
            <a:endParaRPr lang="en-US">
              <a:solidFill>
                <a:srgbClr val="FFFFFF"/>
              </a:solidFill>
            </a:endParaRPr>
          </a:p>
        </p:txBody>
      </p:sp>
    </p:spTree>
    <p:extLst>
      <p:ext uri="{BB962C8B-B14F-4D97-AF65-F5344CB8AC3E}">
        <p14:creationId xmlns:p14="http://schemas.microsoft.com/office/powerpoint/2010/main" val="3757817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8">
            <a:extLst>
              <a:ext uri="{FF2B5EF4-FFF2-40B4-BE49-F238E27FC236}">
                <a16:creationId xmlns:a16="http://schemas.microsoft.com/office/drawing/2014/main" id="{58E54ED0-2A00-85B9-DAA0-BCEFD27D7DA6}"/>
              </a:ext>
            </a:extLst>
          </p:cNvPr>
          <p:cNvPicPr>
            <a:picLocks noChangeAspect="1"/>
          </p:cNvPicPr>
          <p:nvPr/>
        </p:nvPicPr>
        <p:blipFill>
          <a:blip r:embed="rId2"/>
          <a:stretch>
            <a:fillRect/>
          </a:stretch>
        </p:blipFill>
        <p:spPr>
          <a:xfrm>
            <a:off x="-10160" y="6000663"/>
            <a:ext cx="12202160" cy="871393"/>
          </a:xfrm>
          <a:prstGeom prst="rect">
            <a:avLst/>
          </a:prstGeom>
        </p:spPr>
      </p:pic>
      <p:sp>
        <p:nvSpPr>
          <p:cNvPr id="3" name="TextBox 2">
            <a:extLst>
              <a:ext uri="{FF2B5EF4-FFF2-40B4-BE49-F238E27FC236}">
                <a16:creationId xmlns:a16="http://schemas.microsoft.com/office/drawing/2014/main" id="{72F38049-D9A4-4F6B-A034-3E22D0812630}"/>
              </a:ext>
            </a:extLst>
          </p:cNvPr>
          <p:cNvSpPr txBox="1"/>
          <p:nvPr/>
        </p:nvSpPr>
        <p:spPr>
          <a:xfrm>
            <a:off x="1800664" y="1343782"/>
            <a:ext cx="7906043" cy="1200329"/>
          </a:xfrm>
          <a:prstGeom prst="rect">
            <a:avLst/>
          </a:prstGeom>
          <a:noFill/>
        </p:spPr>
        <p:txBody>
          <a:bodyPr wrap="square" lIns="91440" tIns="45720" rIns="91440" bIns="45720" rtlCol="0" anchor="t">
            <a:spAutoFit/>
          </a:bodyPr>
          <a:lstStyle/>
          <a:p>
            <a:pPr algn="ctr"/>
            <a:r>
              <a:rPr lang="en-US" sz="2400" i="1">
                <a:solidFill>
                  <a:schemeClr val="bg1"/>
                </a:solidFill>
                <a:latin typeface="Segoe UI"/>
                <a:cs typeface="Segoe UI"/>
              </a:rPr>
              <a:t>Find a way to automate the inventory management system using machine learning algorithms </a:t>
            </a:r>
            <a:r>
              <a:rPr lang="en-US" sz="2400" b="1" i="1">
                <a:solidFill>
                  <a:schemeClr val="bg1"/>
                </a:solidFill>
                <a:latin typeface="Segoe UI"/>
                <a:cs typeface="Segoe UI"/>
              </a:rPr>
              <a:t> </a:t>
            </a:r>
            <a:r>
              <a:rPr lang="en-US" sz="2400" i="1">
                <a:solidFill>
                  <a:schemeClr val="bg1"/>
                </a:solidFill>
                <a:latin typeface="Segoe UI"/>
                <a:cs typeface="Segoe UI"/>
              </a:rPr>
              <a:t>without compromising performance</a:t>
            </a:r>
            <a:endParaRPr lang="en-US" sz="2400" b="1" i="1">
              <a:solidFill>
                <a:schemeClr val="bg1"/>
              </a:solidFill>
              <a:latin typeface="Segoe UI"/>
              <a:cs typeface="Segoe UI"/>
            </a:endParaRPr>
          </a:p>
        </p:txBody>
      </p:sp>
      <p:sp>
        <p:nvSpPr>
          <p:cNvPr id="4" name="TextBox 3">
            <a:extLst>
              <a:ext uri="{FF2B5EF4-FFF2-40B4-BE49-F238E27FC236}">
                <a16:creationId xmlns:a16="http://schemas.microsoft.com/office/drawing/2014/main" id="{0EA2BD6C-0532-4C7C-A9A5-36640565E355}"/>
              </a:ext>
            </a:extLst>
          </p:cNvPr>
          <p:cNvSpPr txBox="1"/>
          <p:nvPr/>
        </p:nvSpPr>
        <p:spPr>
          <a:xfrm>
            <a:off x="973408" y="2887568"/>
            <a:ext cx="6119446" cy="2862322"/>
          </a:xfrm>
          <a:prstGeom prst="rect">
            <a:avLst/>
          </a:prstGeom>
          <a:noFill/>
        </p:spPr>
        <p:txBody>
          <a:bodyPr wrap="square" lIns="91440" tIns="45720" rIns="91440" bIns="45720" rtlCol="0" anchor="t">
            <a:spAutoFit/>
          </a:bodyPr>
          <a:lstStyle/>
          <a:p>
            <a:r>
              <a:rPr lang="en-US">
                <a:solidFill>
                  <a:schemeClr val="bg1"/>
                </a:solidFill>
                <a:latin typeface="Segoe UI"/>
                <a:cs typeface="Segoe UI"/>
              </a:rPr>
              <a:t>3 main tasks identified from this problem:</a:t>
            </a:r>
          </a:p>
          <a:p>
            <a:endParaRPr lang="en-US">
              <a:solidFill>
                <a:schemeClr val="bg1"/>
              </a:solidFill>
              <a:latin typeface="Segoe UI"/>
              <a:cs typeface="Segoe UI"/>
            </a:endParaRPr>
          </a:p>
          <a:p>
            <a:pPr marL="342900" indent="-342900">
              <a:buFont typeface="+mj-lt"/>
              <a:buAutoNum type="arabicPeriod"/>
            </a:pPr>
            <a:r>
              <a:rPr lang="en-US" b="0" i="0">
                <a:solidFill>
                  <a:schemeClr val="bg1"/>
                </a:solidFill>
                <a:effectLst/>
                <a:latin typeface="Segoe UI"/>
                <a:cs typeface="Segoe UI"/>
              </a:rPr>
              <a:t>Accurately distinguishing between moving and static RFID tags</a:t>
            </a:r>
          </a:p>
          <a:p>
            <a:pPr marL="342900" indent="-342900">
              <a:buFont typeface="Segoe UI"/>
              <a:buAutoNum type="arabicPeriod"/>
            </a:pPr>
            <a:endParaRPr lang="en-US">
              <a:solidFill>
                <a:schemeClr val="bg1"/>
              </a:solidFill>
              <a:latin typeface="Segoe UI"/>
              <a:cs typeface="Segoe UI"/>
            </a:endParaRPr>
          </a:p>
          <a:p>
            <a:pPr marL="342900" indent="-342900">
              <a:buFont typeface="+mj-lt"/>
              <a:buAutoNum type="arabicPeriod"/>
            </a:pPr>
            <a:r>
              <a:rPr lang="en-US" b="0" i="0">
                <a:solidFill>
                  <a:schemeClr val="bg1"/>
                </a:solidFill>
                <a:effectLst/>
                <a:latin typeface="Segoe UI"/>
                <a:cs typeface="Segoe UI"/>
              </a:rPr>
              <a:t>Accurately determine if moving tags are coming into the facility or leaving the facility</a:t>
            </a:r>
          </a:p>
          <a:p>
            <a:pPr marL="342900" indent="-342900">
              <a:buFont typeface="+mj-lt"/>
              <a:buAutoNum type="arabicPeriod"/>
            </a:pPr>
            <a:endParaRPr lang="en-US">
              <a:solidFill>
                <a:schemeClr val="bg1"/>
              </a:solidFill>
              <a:latin typeface="Segoe UI"/>
              <a:cs typeface="Segoe UI"/>
            </a:endParaRPr>
          </a:p>
          <a:p>
            <a:pPr marL="342900" indent="-342900">
              <a:buFont typeface="+mj-lt"/>
              <a:buAutoNum type="arabicPeriod"/>
            </a:pPr>
            <a:r>
              <a:rPr lang="en-US" b="0" i="0">
                <a:solidFill>
                  <a:schemeClr val="bg1"/>
                </a:solidFill>
                <a:effectLst/>
                <a:latin typeface="Segoe UI"/>
                <a:cs typeface="Segoe UI"/>
              </a:rPr>
              <a:t>Accurately determine the time that tags entered or left the facility.</a:t>
            </a:r>
            <a:endParaRPr lang="en-US">
              <a:solidFill>
                <a:schemeClr val="bg1"/>
              </a:solidFill>
              <a:latin typeface="Segoe UI"/>
              <a:cs typeface="Segoe UI"/>
            </a:endParaRPr>
          </a:p>
        </p:txBody>
      </p:sp>
      <p:pic>
        <p:nvPicPr>
          <p:cNvPr id="7" name="Picture 6" descr="Icon&#10;&#10;Description automatically generated with medium confidence">
            <a:extLst>
              <a:ext uri="{FF2B5EF4-FFF2-40B4-BE49-F238E27FC236}">
                <a16:creationId xmlns:a16="http://schemas.microsoft.com/office/drawing/2014/main" id="{9AF7F826-6DCA-4EC0-8810-ABF00556DACD}"/>
              </a:ext>
            </a:extLst>
          </p:cNvPr>
          <p:cNvPicPr>
            <a:picLocks noChangeAspect="1"/>
          </p:cNvPicPr>
          <p:nvPr/>
        </p:nvPicPr>
        <p:blipFill>
          <a:blip r:embed="rId3"/>
          <a:stretch>
            <a:fillRect/>
          </a:stretch>
        </p:blipFill>
        <p:spPr>
          <a:xfrm>
            <a:off x="8190832" y="2480904"/>
            <a:ext cx="3399074" cy="3399074"/>
          </a:xfrm>
          <a:prstGeom prst="rect">
            <a:avLst/>
          </a:prstGeom>
        </p:spPr>
      </p:pic>
      <p:sp>
        <p:nvSpPr>
          <p:cNvPr id="2" name="Title 2">
            <a:extLst>
              <a:ext uri="{FF2B5EF4-FFF2-40B4-BE49-F238E27FC236}">
                <a16:creationId xmlns:a16="http://schemas.microsoft.com/office/drawing/2014/main" id="{384EF6AD-B850-F0F8-21BC-DD330ADED2EB}"/>
              </a:ext>
            </a:extLst>
          </p:cNvPr>
          <p:cNvSpPr>
            <a:spLocks noGrp="1"/>
          </p:cNvSpPr>
          <p:nvPr>
            <p:ph type="title"/>
          </p:nvPr>
        </p:nvSpPr>
        <p:spPr>
          <a:xfrm>
            <a:off x="203200" y="490617"/>
            <a:ext cx="5831840" cy="1168718"/>
          </a:xfrm>
        </p:spPr>
        <p:txBody>
          <a:bodyPr lIns="91440" tIns="45720" rIns="91440" bIns="45720" anchor="t">
            <a:normAutofit/>
          </a:bodyPr>
          <a:lstStyle/>
          <a:p>
            <a:r>
              <a:rPr lang="en-US">
                <a:solidFill>
                  <a:srgbClr val="3578AF"/>
                </a:solidFill>
                <a:cs typeface="Segoe UI"/>
              </a:rPr>
              <a:t>Problem Statement</a:t>
            </a:r>
            <a:endParaRPr lang="en-US"/>
          </a:p>
        </p:txBody>
      </p:sp>
      <p:pic>
        <p:nvPicPr>
          <p:cNvPr id="5" name="Picture 5">
            <a:extLst>
              <a:ext uri="{FF2B5EF4-FFF2-40B4-BE49-F238E27FC236}">
                <a16:creationId xmlns:a16="http://schemas.microsoft.com/office/drawing/2014/main" id="{20DD0380-77E4-17F2-2F1D-C84621E84BC4}"/>
              </a:ext>
            </a:extLst>
          </p:cNvPr>
          <p:cNvPicPr>
            <a:picLocks noChangeAspect="1"/>
          </p:cNvPicPr>
          <p:nvPr/>
        </p:nvPicPr>
        <p:blipFill>
          <a:blip r:embed="rId4"/>
          <a:stretch>
            <a:fillRect/>
          </a:stretch>
        </p:blipFill>
        <p:spPr>
          <a:xfrm>
            <a:off x="11302047" y="-3492"/>
            <a:ext cx="885825" cy="504825"/>
          </a:xfrm>
          <a:prstGeom prst="rect">
            <a:avLst/>
          </a:prstGeom>
        </p:spPr>
      </p:pic>
      <p:pic>
        <p:nvPicPr>
          <p:cNvPr id="6" name="Picture 9">
            <a:extLst>
              <a:ext uri="{FF2B5EF4-FFF2-40B4-BE49-F238E27FC236}">
                <a16:creationId xmlns:a16="http://schemas.microsoft.com/office/drawing/2014/main" id="{4A627BC6-5401-B4EE-F5B9-BF3C7FB0FCC4}"/>
              </a:ext>
            </a:extLst>
          </p:cNvPr>
          <p:cNvPicPr>
            <a:picLocks noChangeAspect="1"/>
          </p:cNvPicPr>
          <p:nvPr/>
        </p:nvPicPr>
        <p:blipFill>
          <a:blip r:embed="rId5"/>
          <a:stretch>
            <a:fillRect/>
          </a:stretch>
        </p:blipFill>
        <p:spPr>
          <a:xfrm>
            <a:off x="-1044" y="6429701"/>
            <a:ext cx="1066800" cy="428625"/>
          </a:xfrm>
          <a:prstGeom prst="rect">
            <a:avLst/>
          </a:prstGeom>
        </p:spPr>
      </p:pic>
      <p:sp>
        <p:nvSpPr>
          <p:cNvPr id="8" name="TextBox 7">
            <a:extLst>
              <a:ext uri="{FF2B5EF4-FFF2-40B4-BE49-F238E27FC236}">
                <a16:creationId xmlns:a16="http://schemas.microsoft.com/office/drawing/2014/main" id="{739687A7-5ABA-5845-6A45-A4A765B26F37}"/>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6.</a:t>
            </a:r>
            <a:endParaRPr lang="en-US">
              <a:cs typeface="Arial"/>
            </a:endParaRPr>
          </a:p>
        </p:txBody>
      </p:sp>
    </p:spTree>
    <p:extLst>
      <p:ext uri="{BB962C8B-B14F-4D97-AF65-F5344CB8AC3E}">
        <p14:creationId xmlns:p14="http://schemas.microsoft.com/office/powerpoint/2010/main" val="2894221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3" descr="Icon&#10;&#10;Description automatically generated">
            <a:extLst>
              <a:ext uri="{FF2B5EF4-FFF2-40B4-BE49-F238E27FC236}">
                <a16:creationId xmlns:a16="http://schemas.microsoft.com/office/drawing/2014/main" id="{6D169242-36C4-9B79-BCAE-A5849DD2682D}"/>
              </a:ext>
            </a:extLst>
          </p:cNvPr>
          <p:cNvPicPr>
            <a:picLocks noChangeAspect="1"/>
          </p:cNvPicPr>
          <p:nvPr/>
        </p:nvPicPr>
        <p:blipFill>
          <a:blip r:embed="rId2"/>
          <a:stretch>
            <a:fillRect/>
          </a:stretch>
        </p:blipFill>
        <p:spPr>
          <a:xfrm>
            <a:off x="0" y="6010823"/>
            <a:ext cx="12202160" cy="871393"/>
          </a:xfrm>
          <a:prstGeom prst="rect">
            <a:avLst/>
          </a:prstGeom>
        </p:spPr>
      </p:pic>
      <p:graphicFrame>
        <p:nvGraphicFramePr>
          <p:cNvPr id="6" name="Diagram 5">
            <a:extLst>
              <a:ext uri="{FF2B5EF4-FFF2-40B4-BE49-F238E27FC236}">
                <a16:creationId xmlns:a16="http://schemas.microsoft.com/office/drawing/2014/main" id="{AF6EDF6D-BFF5-4BB2-81EF-9172EB1D8B1B}"/>
              </a:ext>
            </a:extLst>
          </p:cNvPr>
          <p:cNvGraphicFramePr/>
          <p:nvPr>
            <p:extLst>
              <p:ext uri="{D42A27DB-BD31-4B8C-83A1-F6EECF244321}">
                <p14:modId xmlns:p14="http://schemas.microsoft.com/office/powerpoint/2010/main" val="71672915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itle 2">
            <a:extLst>
              <a:ext uri="{FF2B5EF4-FFF2-40B4-BE49-F238E27FC236}">
                <a16:creationId xmlns:a16="http://schemas.microsoft.com/office/drawing/2014/main" id="{A7A529D3-D419-50BA-AFFD-BF3519545F19}"/>
              </a:ext>
            </a:extLst>
          </p:cNvPr>
          <p:cNvSpPr>
            <a:spLocks noGrp="1"/>
          </p:cNvSpPr>
          <p:nvPr>
            <p:ph type="title"/>
          </p:nvPr>
        </p:nvSpPr>
        <p:spPr>
          <a:xfrm>
            <a:off x="-223520" y="348377"/>
            <a:ext cx="4500880" cy="1148398"/>
          </a:xfrm>
        </p:spPr>
        <p:txBody>
          <a:bodyPr lIns="91440" tIns="45720" rIns="91440" bIns="45720" anchor="t">
            <a:normAutofit/>
          </a:bodyPr>
          <a:lstStyle/>
          <a:p>
            <a:r>
              <a:rPr lang="en-US">
                <a:solidFill>
                  <a:srgbClr val="3578AF"/>
                </a:solidFill>
                <a:cs typeface="Segoe UI"/>
              </a:rPr>
              <a:t>Project Team</a:t>
            </a:r>
            <a:endParaRPr lang="en-US"/>
          </a:p>
        </p:txBody>
      </p:sp>
      <p:pic>
        <p:nvPicPr>
          <p:cNvPr id="30" name="Picture 30">
            <a:extLst>
              <a:ext uri="{FF2B5EF4-FFF2-40B4-BE49-F238E27FC236}">
                <a16:creationId xmlns:a16="http://schemas.microsoft.com/office/drawing/2014/main" id="{93870A39-C873-06C1-F183-79E7E63A4E26}"/>
              </a:ext>
            </a:extLst>
          </p:cNvPr>
          <p:cNvPicPr>
            <a:picLocks noChangeAspect="1"/>
          </p:cNvPicPr>
          <p:nvPr/>
        </p:nvPicPr>
        <p:blipFill>
          <a:blip r:embed="rId8"/>
          <a:stretch>
            <a:fillRect/>
          </a:stretch>
        </p:blipFill>
        <p:spPr>
          <a:xfrm>
            <a:off x="11302047" y="-3492"/>
            <a:ext cx="885825" cy="504825"/>
          </a:xfrm>
          <a:prstGeom prst="rect">
            <a:avLst/>
          </a:prstGeom>
        </p:spPr>
      </p:pic>
      <p:pic>
        <p:nvPicPr>
          <p:cNvPr id="41" name="Picture 9">
            <a:extLst>
              <a:ext uri="{FF2B5EF4-FFF2-40B4-BE49-F238E27FC236}">
                <a16:creationId xmlns:a16="http://schemas.microsoft.com/office/drawing/2014/main" id="{D943BE90-5B14-9013-B675-98176CDA4978}"/>
              </a:ext>
            </a:extLst>
          </p:cNvPr>
          <p:cNvPicPr>
            <a:picLocks noChangeAspect="1"/>
          </p:cNvPicPr>
          <p:nvPr/>
        </p:nvPicPr>
        <p:blipFill>
          <a:blip r:embed="rId9"/>
          <a:stretch>
            <a:fillRect/>
          </a:stretch>
        </p:blipFill>
        <p:spPr>
          <a:xfrm>
            <a:off x="-1044" y="6429701"/>
            <a:ext cx="1066800" cy="428625"/>
          </a:xfrm>
          <a:prstGeom prst="rect">
            <a:avLst/>
          </a:prstGeom>
        </p:spPr>
      </p:pic>
      <p:sp>
        <p:nvSpPr>
          <p:cNvPr id="52" name="TextBox 51">
            <a:extLst>
              <a:ext uri="{FF2B5EF4-FFF2-40B4-BE49-F238E27FC236}">
                <a16:creationId xmlns:a16="http://schemas.microsoft.com/office/drawing/2014/main" id="{378A5196-1BC6-8CA7-7C03-2CF71723BA6A}"/>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7.</a:t>
            </a:r>
            <a:endParaRPr lang="en-US">
              <a:cs typeface="Arial"/>
            </a:endParaRPr>
          </a:p>
        </p:txBody>
      </p:sp>
    </p:spTree>
    <p:extLst>
      <p:ext uri="{BB962C8B-B14F-4D97-AF65-F5344CB8AC3E}">
        <p14:creationId xmlns:p14="http://schemas.microsoft.com/office/powerpoint/2010/main" val="973954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2967850"/>
            <a:ext cx="9141397" cy="923330"/>
          </a:xfrm>
        </p:spPr>
        <p:txBody>
          <a:bodyPr/>
          <a:lstStyle/>
          <a:p>
            <a:r>
              <a:rPr lang="en-US" sz="6000">
                <a:solidFill>
                  <a:srgbClr val="FFFFFF"/>
                </a:solidFill>
                <a:cs typeface="Segoe UI"/>
              </a:rPr>
              <a:t>II. </a:t>
            </a:r>
            <a:r>
              <a:rPr lang="en-US" sz="6000">
                <a:cs typeface="Segoe UI"/>
              </a:rPr>
              <a:t>    Literature Review</a:t>
            </a:r>
            <a:endParaRPr lang="en-US" sz="6000" b="0"/>
          </a:p>
        </p:txBody>
      </p:sp>
      <p:pic>
        <p:nvPicPr>
          <p:cNvPr id="3" name="Picture 2">
            <a:extLst>
              <a:ext uri="{FF2B5EF4-FFF2-40B4-BE49-F238E27FC236}">
                <a16:creationId xmlns:a16="http://schemas.microsoft.com/office/drawing/2014/main" id="{039E9452-E832-4E05-8DF1-842FAB5A7A49}"/>
              </a:ext>
            </a:extLst>
          </p:cNvPr>
          <p:cNvPicPr>
            <a:picLocks noChangeAspect="1"/>
          </p:cNvPicPr>
          <p:nvPr/>
        </p:nvPicPr>
        <p:blipFill>
          <a:blip r:embed="rId3"/>
          <a:stretch>
            <a:fillRect/>
          </a:stretch>
        </p:blipFill>
        <p:spPr>
          <a:xfrm>
            <a:off x="11306175" y="0"/>
            <a:ext cx="885825" cy="495300"/>
          </a:xfrm>
          <a:prstGeom prst="rect">
            <a:avLst/>
          </a:prstGeom>
        </p:spPr>
      </p:pic>
      <p:pic>
        <p:nvPicPr>
          <p:cNvPr id="8" name="Picture 9">
            <a:extLst>
              <a:ext uri="{FF2B5EF4-FFF2-40B4-BE49-F238E27FC236}">
                <a16:creationId xmlns:a16="http://schemas.microsoft.com/office/drawing/2014/main" id="{E3B2C629-FC0D-E0DD-5127-6EA08637497B}"/>
              </a:ext>
            </a:extLst>
          </p:cNvPr>
          <p:cNvPicPr>
            <a:picLocks noChangeAspect="1"/>
          </p:cNvPicPr>
          <p:nvPr/>
        </p:nvPicPr>
        <p:blipFill>
          <a:blip r:embed="rId4"/>
          <a:stretch>
            <a:fillRect/>
          </a:stretch>
        </p:blipFill>
        <p:spPr>
          <a:xfrm>
            <a:off x="-1044" y="6429701"/>
            <a:ext cx="1066800" cy="428625"/>
          </a:xfrm>
          <a:prstGeom prst="rect">
            <a:avLst/>
          </a:prstGeom>
        </p:spPr>
      </p:pic>
      <p:sp>
        <p:nvSpPr>
          <p:cNvPr id="10" name="TextBox 9">
            <a:extLst>
              <a:ext uri="{FF2B5EF4-FFF2-40B4-BE49-F238E27FC236}">
                <a16:creationId xmlns:a16="http://schemas.microsoft.com/office/drawing/2014/main" id="{60C2A189-A5C6-097F-C507-0E3C3AA8D1E3}"/>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8.</a:t>
            </a:r>
            <a:endParaRPr lang="en-US">
              <a:solidFill>
                <a:srgbClr val="FFFFFF"/>
              </a:solidFill>
            </a:endParaRPr>
          </a:p>
        </p:txBody>
      </p:sp>
    </p:spTree>
    <p:extLst>
      <p:ext uri="{BB962C8B-B14F-4D97-AF65-F5344CB8AC3E}">
        <p14:creationId xmlns:p14="http://schemas.microsoft.com/office/powerpoint/2010/main" val="1396089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hiteboard&#10;&#10;Description automatically generated">
            <a:extLst>
              <a:ext uri="{FF2B5EF4-FFF2-40B4-BE49-F238E27FC236}">
                <a16:creationId xmlns:a16="http://schemas.microsoft.com/office/drawing/2014/main" id="{ADD9B0AD-CD2F-438E-A36B-E45661842D93}"/>
              </a:ext>
            </a:extLst>
          </p:cNvPr>
          <p:cNvPicPr>
            <a:picLocks noChangeAspect="1"/>
          </p:cNvPicPr>
          <p:nvPr/>
        </p:nvPicPr>
        <p:blipFill>
          <a:blip r:embed="rId2"/>
          <a:stretch>
            <a:fillRect/>
          </a:stretch>
        </p:blipFill>
        <p:spPr>
          <a:xfrm>
            <a:off x="2678333" y="1336221"/>
            <a:ext cx="7115175" cy="2095500"/>
          </a:xfrm>
          <a:prstGeom prst="rect">
            <a:avLst/>
          </a:prstGeom>
        </p:spPr>
      </p:pic>
      <p:sp>
        <p:nvSpPr>
          <p:cNvPr id="8" name="TextBox 7">
            <a:extLst>
              <a:ext uri="{FF2B5EF4-FFF2-40B4-BE49-F238E27FC236}">
                <a16:creationId xmlns:a16="http://schemas.microsoft.com/office/drawing/2014/main" id="{577847DB-80D9-4925-86FE-6527A848FE4F}"/>
              </a:ext>
            </a:extLst>
          </p:cNvPr>
          <p:cNvSpPr txBox="1"/>
          <p:nvPr/>
        </p:nvSpPr>
        <p:spPr>
          <a:xfrm>
            <a:off x="739336" y="3706940"/>
            <a:ext cx="10771163" cy="1323439"/>
          </a:xfrm>
          <a:prstGeom prst="rect">
            <a:avLst/>
          </a:prstGeom>
          <a:noFill/>
        </p:spPr>
        <p:txBody>
          <a:bodyPr wrap="square" lIns="91440" tIns="45720" rIns="91440" bIns="45720" rtlCol="0" anchor="t">
            <a:spAutoFit/>
          </a:bodyPr>
          <a:lstStyle/>
          <a:p>
            <a:pPr marL="342900" indent="-342900">
              <a:buFont typeface="+mj-lt"/>
              <a:buAutoNum type="arabicPeriod"/>
            </a:pPr>
            <a:r>
              <a:rPr lang="en-US" sz="2000" b="1" i="0">
                <a:solidFill>
                  <a:schemeClr val="bg1"/>
                </a:solidFill>
                <a:effectLst/>
                <a:latin typeface="Segoe UI"/>
                <a:cs typeface="Segoe UI"/>
              </a:rPr>
              <a:t>The reader </a:t>
            </a:r>
            <a:r>
              <a:rPr lang="en-US" sz="2000" b="0" i="0">
                <a:solidFill>
                  <a:schemeClr val="bg1"/>
                </a:solidFill>
                <a:effectLst/>
                <a:latin typeface="Segoe UI"/>
                <a:cs typeface="Segoe UI"/>
              </a:rPr>
              <a:t>send signals, which are converted into radio-frequency waves by the </a:t>
            </a:r>
            <a:r>
              <a:rPr lang="en-US" sz="2000" b="1" i="0">
                <a:solidFill>
                  <a:schemeClr val="bg1"/>
                </a:solidFill>
                <a:effectLst/>
                <a:latin typeface="Segoe UI"/>
                <a:cs typeface="Segoe UI"/>
              </a:rPr>
              <a:t>antenna</a:t>
            </a:r>
            <a:r>
              <a:rPr lang="en-US" sz="2000">
                <a:solidFill>
                  <a:schemeClr val="bg1"/>
                </a:solidFill>
                <a:latin typeface="Segoe UI"/>
                <a:cs typeface="Segoe UI"/>
              </a:rPr>
              <a:t>.</a:t>
            </a:r>
            <a:endParaRPr lang="en-US" sz="2000" i="0">
              <a:solidFill>
                <a:schemeClr val="bg1"/>
              </a:solidFill>
              <a:effectLst/>
              <a:latin typeface="Segoe UI"/>
              <a:cs typeface="Segoe UI"/>
            </a:endParaRPr>
          </a:p>
          <a:p>
            <a:pPr marL="342900" indent="-342900">
              <a:buAutoNum type="arabicPeriod"/>
            </a:pPr>
            <a:r>
              <a:rPr lang="en-US" sz="2000" b="1">
                <a:solidFill>
                  <a:schemeClr val="bg1"/>
                </a:solidFill>
                <a:latin typeface="Segoe UI"/>
                <a:cs typeface="Segoe UI"/>
              </a:rPr>
              <a:t>The Tag </a:t>
            </a:r>
            <a:r>
              <a:rPr lang="en-US" sz="2000">
                <a:solidFill>
                  <a:schemeClr val="bg1"/>
                </a:solidFill>
                <a:latin typeface="Segoe UI"/>
                <a:cs typeface="Segoe UI"/>
              </a:rPr>
              <a:t>receives signal from the </a:t>
            </a:r>
            <a:r>
              <a:rPr lang="en-US" sz="2000" b="1">
                <a:solidFill>
                  <a:schemeClr val="bg1"/>
                </a:solidFill>
                <a:latin typeface="Segoe UI"/>
                <a:cs typeface="Segoe UI"/>
              </a:rPr>
              <a:t>antenna</a:t>
            </a:r>
            <a:r>
              <a:rPr lang="en-US" sz="2000">
                <a:solidFill>
                  <a:schemeClr val="bg1"/>
                </a:solidFill>
                <a:latin typeface="Segoe UI"/>
                <a:cs typeface="Segoe UI"/>
              </a:rPr>
              <a:t>.</a:t>
            </a:r>
          </a:p>
          <a:p>
            <a:pPr marL="342900" indent="-342900">
              <a:buAutoNum type="arabicPeriod"/>
            </a:pPr>
            <a:r>
              <a:rPr lang="en-US" sz="2000" b="1">
                <a:solidFill>
                  <a:schemeClr val="bg1"/>
                </a:solidFill>
                <a:latin typeface="Segoe UI"/>
                <a:cs typeface="Segoe UI"/>
              </a:rPr>
              <a:t>RFID</a:t>
            </a:r>
            <a:r>
              <a:rPr lang="en-US" sz="2000">
                <a:solidFill>
                  <a:schemeClr val="bg1"/>
                </a:solidFill>
                <a:latin typeface="Segoe UI"/>
                <a:cs typeface="Segoe UI"/>
              </a:rPr>
              <a:t> wave is reflected to the</a:t>
            </a:r>
            <a:r>
              <a:rPr lang="en-US" sz="2000" b="1">
                <a:solidFill>
                  <a:schemeClr val="bg1"/>
                </a:solidFill>
                <a:latin typeface="Segoe UI"/>
                <a:cs typeface="Segoe UI"/>
              </a:rPr>
              <a:t> antenna </a:t>
            </a:r>
            <a:r>
              <a:rPr lang="en-US" sz="2000">
                <a:solidFill>
                  <a:schemeClr val="bg1"/>
                </a:solidFill>
                <a:latin typeface="Segoe UI"/>
                <a:cs typeface="Segoe UI"/>
              </a:rPr>
              <a:t>on the same path from the </a:t>
            </a:r>
            <a:r>
              <a:rPr lang="en-US" sz="2000" b="1">
                <a:solidFill>
                  <a:schemeClr val="bg1"/>
                </a:solidFill>
                <a:latin typeface="Segoe UI"/>
                <a:cs typeface="Segoe UI"/>
              </a:rPr>
              <a:t>tag</a:t>
            </a:r>
            <a:r>
              <a:rPr lang="en-US" sz="2000">
                <a:solidFill>
                  <a:schemeClr val="bg1"/>
                </a:solidFill>
                <a:latin typeface="Segoe UI"/>
                <a:cs typeface="Segoe UI"/>
              </a:rPr>
              <a:t>.</a:t>
            </a:r>
          </a:p>
          <a:p>
            <a:pPr marL="342900" indent="-342900">
              <a:buAutoNum type="arabicPeriod"/>
            </a:pPr>
            <a:r>
              <a:rPr lang="en-US" sz="2000">
                <a:solidFill>
                  <a:schemeClr val="bg1"/>
                </a:solidFill>
                <a:latin typeface="Segoe UI"/>
                <a:cs typeface="Segoe UI"/>
              </a:rPr>
              <a:t>The received RFID signal is converted to a signal to enable the </a:t>
            </a:r>
            <a:r>
              <a:rPr lang="en-US" sz="2000" b="1">
                <a:solidFill>
                  <a:schemeClr val="bg1"/>
                </a:solidFill>
                <a:latin typeface="Segoe UI"/>
                <a:cs typeface="Segoe UI"/>
              </a:rPr>
              <a:t>reader</a:t>
            </a:r>
            <a:r>
              <a:rPr lang="en-US" sz="2000">
                <a:solidFill>
                  <a:schemeClr val="bg1"/>
                </a:solidFill>
                <a:latin typeface="Segoe UI"/>
                <a:cs typeface="Segoe UI"/>
              </a:rPr>
              <a:t> to receive the signal. </a:t>
            </a:r>
          </a:p>
        </p:txBody>
      </p:sp>
      <p:sp>
        <p:nvSpPr>
          <p:cNvPr id="10" name="Rectangle 9">
            <a:extLst>
              <a:ext uri="{FF2B5EF4-FFF2-40B4-BE49-F238E27FC236}">
                <a16:creationId xmlns:a16="http://schemas.microsoft.com/office/drawing/2014/main" id="{9CBC3E7D-D9D7-477A-8D22-653839C95C76}"/>
              </a:ext>
            </a:extLst>
          </p:cNvPr>
          <p:cNvSpPr/>
          <p:nvPr/>
        </p:nvSpPr>
        <p:spPr>
          <a:xfrm>
            <a:off x="2298694" y="5105219"/>
            <a:ext cx="7650875" cy="784664"/>
          </a:xfrm>
          <a:prstGeom prst="rect">
            <a:avLst/>
          </a:prstGeom>
          <a:ln w="38100"/>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2400"/>
              <a:t>Determine the distance of the tag to the antenna using </a:t>
            </a:r>
            <a:r>
              <a:rPr lang="en-US" sz="2400" b="1">
                <a:solidFill>
                  <a:schemeClr val="accent1"/>
                </a:solidFill>
              </a:rPr>
              <a:t>RSSI signal.</a:t>
            </a:r>
            <a:endParaRPr lang="en-US" sz="2400" b="1">
              <a:solidFill>
                <a:schemeClr val="accent1"/>
              </a:solidFill>
              <a:cs typeface="Segoe UI"/>
            </a:endParaRPr>
          </a:p>
        </p:txBody>
      </p:sp>
      <p:sp>
        <p:nvSpPr>
          <p:cNvPr id="2" name="Title 2">
            <a:extLst>
              <a:ext uri="{FF2B5EF4-FFF2-40B4-BE49-F238E27FC236}">
                <a16:creationId xmlns:a16="http://schemas.microsoft.com/office/drawing/2014/main" id="{01153808-05E0-77A7-414C-F0B81E0E2501}"/>
              </a:ext>
            </a:extLst>
          </p:cNvPr>
          <p:cNvSpPr>
            <a:spLocks noGrp="1"/>
          </p:cNvSpPr>
          <p:nvPr>
            <p:ph type="title"/>
          </p:nvPr>
        </p:nvSpPr>
        <p:spPr>
          <a:xfrm>
            <a:off x="91440" y="449977"/>
            <a:ext cx="7061200" cy="1178878"/>
          </a:xfrm>
        </p:spPr>
        <p:txBody>
          <a:bodyPr lIns="91440" tIns="45720" rIns="91440" bIns="45720" anchor="t">
            <a:normAutofit/>
          </a:bodyPr>
          <a:lstStyle/>
          <a:p>
            <a:r>
              <a:rPr lang="en-US">
                <a:solidFill>
                  <a:srgbClr val="3578AF"/>
                </a:solidFill>
                <a:cs typeface="Segoe UI"/>
              </a:rPr>
              <a:t>RFID Identification Process</a:t>
            </a:r>
            <a:endParaRPr lang="en-US"/>
          </a:p>
        </p:txBody>
      </p:sp>
      <p:pic>
        <p:nvPicPr>
          <p:cNvPr id="4" name="Picture 5">
            <a:extLst>
              <a:ext uri="{FF2B5EF4-FFF2-40B4-BE49-F238E27FC236}">
                <a16:creationId xmlns:a16="http://schemas.microsoft.com/office/drawing/2014/main" id="{7B4CD7B5-0867-8297-92FB-95AC1B63A70F}"/>
              </a:ext>
            </a:extLst>
          </p:cNvPr>
          <p:cNvPicPr>
            <a:picLocks noChangeAspect="1"/>
          </p:cNvPicPr>
          <p:nvPr/>
        </p:nvPicPr>
        <p:blipFill>
          <a:blip r:embed="rId3"/>
          <a:stretch>
            <a:fillRect/>
          </a:stretch>
        </p:blipFill>
        <p:spPr>
          <a:xfrm>
            <a:off x="11302048" y="-3493"/>
            <a:ext cx="885825" cy="504825"/>
          </a:xfrm>
          <a:prstGeom prst="rect">
            <a:avLst/>
          </a:prstGeom>
        </p:spPr>
      </p:pic>
      <p:pic>
        <p:nvPicPr>
          <p:cNvPr id="11" name="Picture 19" descr="Icon&#10;&#10;Description automatically generated">
            <a:extLst>
              <a:ext uri="{FF2B5EF4-FFF2-40B4-BE49-F238E27FC236}">
                <a16:creationId xmlns:a16="http://schemas.microsoft.com/office/drawing/2014/main" id="{7FC2AB41-6AA3-69BF-8297-A4A791460974}"/>
              </a:ext>
            </a:extLst>
          </p:cNvPr>
          <p:cNvPicPr>
            <a:picLocks noChangeAspect="1"/>
          </p:cNvPicPr>
          <p:nvPr/>
        </p:nvPicPr>
        <p:blipFill>
          <a:blip r:embed="rId4"/>
          <a:stretch>
            <a:fillRect/>
          </a:stretch>
        </p:blipFill>
        <p:spPr>
          <a:xfrm>
            <a:off x="0" y="6010823"/>
            <a:ext cx="12192000" cy="861233"/>
          </a:xfrm>
          <a:prstGeom prst="rect">
            <a:avLst/>
          </a:prstGeom>
        </p:spPr>
      </p:pic>
      <p:pic>
        <p:nvPicPr>
          <p:cNvPr id="6" name="Picture 6">
            <a:extLst>
              <a:ext uri="{FF2B5EF4-FFF2-40B4-BE49-F238E27FC236}">
                <a16:creationId xmlns:a16="http://schemas.microsoft.com/office/drawing/2014/main" id="{5FFA9BB4-C139-B76F-9F2C-3246BDD668D2}"/>
              </a:ext>
            </a:extLst>
          </p:cNvPr>
          <p:cNvPicPr>
            <a:picLocks noChangeAspect="1"/>
          </p:cNvPicPr>
          <p:nvPr/>
        </p:nvPicPr>
        <p:blipFill>
          <a:blip r:embed="rId5"/>
          <a:stretch>
            <a:fillRect/>
          </a:stretch>
        </p:blipFill>
        <p:spPr>
          <a:xfrm>
            <a:off x="-1044" y="6429702"/>
            <a:ext cx="1066800" cy="428625"/>
          </a:xfrm>
          <a:prstGeom prst="rect">
            <a:avLst/>
          </a:prstGeom>
        </p:spPr>
      </p:pic>
      <p:sp>
        <p:nvSpPr>
          <p:cNvPr id="7" name="TextBox 6">
            <a:extLst>
              <a:ext uri="{FF2B5EF4-FFF2-40B4-BE49-F238E27FC236}">
                <a16:creationId xmlns:a16="http://schemas.microsoft.com/office/drawing/2014/main" id="{9ED188D5-3209-6009-64AB-C88256724C20}"/>
              </a:ext>
            </a:extLst>
          </p:cNvPr>
          <p:cNvSpPr txBox="1"/>
          <p:nvPr/>
        </p:nvSpPr>
        <p:spPr>
          <a:xfrm>
            <a:off x="11785600" y="6461760"/>
            <a:ext cx="406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latin typeface="Arial"/>
                <a:cs typeface="Arial"/>
              </a:rPr>
              <a:t>9.</a:t>
            </a:r>
            <a:endParaRPr lang="en-US">
              <a:solidFill>
                <a:srgbClr val="FFFFFF"/>
              </a:solidFill>
            </a:endParaRPr>
          </a:p>
        </p:txBody>
      </p:sp>
    </p:spTree>
    <p:extLst>
      <p:ext uri="{BB962C8B-B14F-4D97-AF65-F5344CB8AC3E}">
        <p14:creationId xmlns:p14="http://schemas.microsoft.com/office/powerpoint/2010/main" val="2290512259"/>
      </p:ext>
    </p:extLst>
  </p:cSld>
  <p:clrMapOvr>
    <a:masterClrMapping/>
  </p:clrMapOvr>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D4EE2DFF-920A-42C9-AEE0-3A0BF6AF460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F283A3-AA81-4663-8764-64F64C723FD1}">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230e9df3-be65-4c73-a93b-d1236ebd677e"/>
    <ds:schemaRef ds:uri="71af3243-3dd4-4a8d-8c0d-dd76da1f02a5"/>
    <ds:schemaRef ds:uri="http://www.w3.org/XML/1998/namespac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0</TotalTime>
  <Words>2117</Words>
  <Application>Microsoft Office PowerPoint</Application>
  <PresentationFormat>Widescreen</PresentationFormat>
  <Paragraphs>197</Paragraphs>
  <Slides>28</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Segoe UI</vt:lpstr>
      <vt:lpstr>Office Theme</vt:lpstr>
      <vt:lpstr>PowerPoint Presentation</vt:lpstr>
      <vt:lpstr> </vt:lpstr>
      <vt:lpstr>I.     Introduction</vt:lpstr>
      <vt:lpstr>Company Background</vt:lpstr>
      <vt:lpstr>RFID Technology</vt:lpstr>
      <vt:lpstr>Problem Statement</vt:lpstr>
      <vt:lpstr>Project Team</vt:lpstr>
      <vt:lpstr>II.     Literature Review</vt:lpstr>
      <vt:lpstr>RFID Identification Process</vt:lpstr>
      <vt:lpstr>RFID Limitations</vt:lpstr>
      <vt:lpstr>RFID Limitations</vt:lpstr>
      <vt:lpstr>RFID Limitations</vt:lpstr>
      <vt:lpstr>III.     Dataset Description</vt:lpstr>
      <vt:lpstr>Dataset for Tasks 1 and 2</vt:lpstr>
      <vt:lpstr>Dataset for Task 3</vt:lpstr>
      <vt:lpstr>IV.     Algorithms</vt:lpstr>
      <vt:lpstr>K-Nearest Neighbors</vt:lpstr>
      <vt:lpstr>Support Vector Machine</vt:lpstr>
      <vt:lpstr>XGBoost</vt:lpstr>
      <vt:lpstr>Neural Network</vt:lpstr>
      <vt:lpstr>Our hyperparameters</vt:lpstr>
      <vt:lpstr>V.     Results</vt:lpstr>
      <vt:lpstr>Moving versus static tags</vt:lpstr>
      <vt:lpstr>Direction of moving tags and location of static tags </vt:lpstr>
      <vt:lpstr>Time tags moved through the dock door </vt:lpstr>
      <vt:lpstr>VI.     Conclusion</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subject/>
  <dc:creator>ayoub youssoufi</dc:creator>
  <cp:keywords/>
  <dc:description/>
  <cp:lastModifiedBy>ayoub youssoufi</cp:lastModifiedBy>
  <cp:revision>2</cp:revision>
  <dcterms:created xsi:type="dcterms:W3CDTF">2022-03-26T10:27:06Z</dcterms:created>
  <dcterms:modified xsi:type="dcterms:W3CDTF">2022-03-29T23:09:32Z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